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57" r:id="rId5"/>
    <p:sldId id="302" r:id="rId6"/>
    <p:sldId id="334" r:id="rId7"/>
    <p:sldId id="314" r:id="rId8"/>
    <p:sldId id="304" r:id="rId9"/>
    <p:sldId id="306" r:id="rId10"/>
    <p:sldId id="312" r:id="rId11"/>
    <p:sldId id="313" r:id="rId12"/>
    <p:sldId id="307" r:id="rId13"/>
    <p:sldId id="315" r:id="rId14"/>
    <p:sldId id="317" r:id="rId15"/>
    <p:sldId id="335" r:id="rId16"/>
    <p:sldId id="336" r:id="rId17"/>
    <p:sldId id="337" r:id="rId18"/>
    <p:sldId id="338" r:id="rId19"/>
    <p:sldId id="339" r:id="rId20"/>
    <p:sldId id="340" r:id="rId21"/>
    <p:sldId id="341" r:id="rId22"/>
    <p:sldId id="342" r:id="rId23"/>
    <p:sldId id="330" r:id="rId24"/>
    <p:sldId id="343" r:id="rId25"/>
    <p:sldId id="34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528" userDrawn="1">
          <p15:clr>
            <a:srgbClr val="A4A3A4"/>
          </p15:clr>
        </p15:guide>
        <p15:guide id="3" orient="horz" pos="785" userDrawn="1">
          <p15:clr>
            <a:srgbClr val="A4A3A4"/>
          </p15:clr>
        </p15:guide>
        <p15:guide id="4" orient="horz" pos="2784" userDrawn="1">
          <p15:clr>
            <a:srgbClr val="A4A3A4"/>
          </p15:clr>
        </p15:guide>
        <p15:guide id="5" orient="horz" pos="288" userDrawn="1">
          <p15:clr>
            <a:srgbClr val="A4A3A4"/>
          </p15:clr>
        </p15:guide>
        <p15:guide id="6" pos="3840" userDrawn="1">
          <p15:clr>
            <a:srgbClr val="A4A3A4"/>
          </p15:clr>
        </p15:guide>
        <p15:guide id="7" pos="448" userDrawn="1">
          <p15:clr>
            <a:srgbClr val="A4A3A4"/>
          </p15:clr>
        </p15:guide>
        <p15:guide id="8" pos="1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7500"/>
    <a:srgbClr val="FFB469"/>
    <a:srgbClr val="705D97"/>
    <a:srgbClr val="392175"/>
    <a:srgbClr val="5E4C8B"/>
    <a:srgbClr val="C09F29"/>
    <a:srgbClr val="361F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5" autoAdjust="0"/>
    <p:restoredTop sz="88165" autoAdjust="0"/>
  </p:normalViewPr>
  <p:slideViewPr>
    <p:cSldViewPr snapToGrid="0" snapToObjects="1">
      <p:cViewPr varScale="1">
        <p:scale>
          <a:sx n="116" d="100"/>
          <a:sy n="116" d="100"/>
        </p:scale>
        <p:origin x="224" y="424"/>
      </p:cViewPr>
      <p:guideLst>
        <p:guide orient="horz" pos="2160"/>
        <p:guide orient="horz" pos="528"/>
        <p:guide orient="horz" pos="785"/>
        <p:guide orient="horz" pos="2784"/>
        <p:guide orient="horz" pos="288"/>
        <p:guide pos="3840"/>
        <p:guide pos="448"/>
        <p:guide pos="1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9568CA-A17C-F446-97A3-D6233DAB5796}" type="doc">
      <dgm:prSet loTypeId="urn:microsoft.com/office/officeart/2005/8/layout/chevron2" loCatId="" qsTypeId="urn:microsoft.com/office/officeart/2005/8/quickstyle/simple1" qsCatId="simple" csTypeId="urn:microsoft.com/office/officeart/2005/8/colors/colorful5" csCatId="colorful" phldr="1"/>
      <dgm:spPr/>
      <dgm:t>
        <a:bodyPr/>
        <a:lstStyle/>
        <a:p>
          <a:endParaRPr lang="en-GB"/>
        </a:p>
      </dgm:t>
    </dgm:pt>
    <dgm:pt modelId="{3B20EE94-41D8-2B42-B75D-E0EC5377740C}">
      <dgm:prSet phldrT="[Text]"/>
      <dgm:spPr/>
      <dgm:t>
        <a:bodyPr/>
        <a:lstStyle/>
        <a:p>
          <a:r>
            <a:rPr lang="en-GB" dirty="0"/>
            <a:t>1</a:t>
          </a:r>
        </a:p>
      </dgm:t>
    </dgm:pt>
    <dgm:pt modelId="{3D81A02C-DB0F-B54D-BD6A-B4736BFAF79C}" type="parTrans" cxnId="{9120B064-D742-0E4A-BE75-33D27744E7B8}">
      <dgm:prSet/>
      <dgm:spPr/>
      <dgm:t>
        <a:bodyPr/>
        <a:lstStyle/>
        <a:p>
          <a:endParaRPr lang="en-GB"/>
        </a:p>
      </dgm:t>
    </dgm:pt>
    <dgm:pt modelId="{F52A7330-A141-4444-B01B-199EB21A5408}" type="sibTrans" cxnId="{9120B064-D742-0E4A-BE75-33D27744E7B8}">
      <dgm:prSet/>
      <dgm:spPr/>
      <dgm:t>
        <a:bodyPr/>
        <a:lstStyle/>
        <a:p>
          <a:endParaRPr lang="en-GB"/>
        </a:p>
      </dgm:t>
    </dgm:pt>
    <dgm:pt modelId="{2E4BD8B3-FBAE-6D4B-B23C-952D07FBCEDD}">
      <dgm:prSet phldrT="[Text]" custT="1"/>
      <dgm:spPr/>
      <dgm:t>
        <a:bodyPr/>
        <a:lstStyle/>
        <a:p>
          <a:r>
            <a:rPr lang="en-GB" sz="3200" dirty="0"/>
            <a:t>Data Exploration</a:t>
          </a:r>
        </a:p>
      </dgm:t>
    </dgm:pt>
    <dgm:pt modelId="{DDA053CD-38E2-0B44-BF50-0A79926B593F}" type="parTrans" cxnId="{21D8F7CC-9EC2-2342-A142-E5937AA6E67B}">
      <dgm:prSet/>
      <dgm:spPr/>
      <dgm:t>
        <a:bodyPr/>
        <a:lstStyle/>
        <a:p>
          <a:endParaRPr lang="en-GB"/>
        </a:p>
      </dgm:t>
    </dgm:pt>
    <dgm:pt modelId="{2FAFE72C-26C1-D040-B203-E618089CED16}" type="sibTrans" cxnId="{21D8F7CC-9EC2-2342-A142-E5937AA6E67B}">
      <dgm:prSet/>
      <dgm:spPr/>
      <dgm:t>
        <a:bodyPr/>
        <a:lstStyle/>
        <a:p>
          <a:endParaRPr lang="en-GB"/>
        </a:p>
      </dgm:t>
    </dgm:pt>
    <dgm:pt modelId="{27D3706F-D565-D144-9595-C5A644609A87}">
      <dgm:prSet phldrT="[Text]"/>
      <dgm:spPr/>
      <dgm:t>
        <a:bodyPr/>
        <a:lstStyle/>
        <a:p>
          <a:r>
            <a:rPr lang="en-GB" dirty="0"/>
            <a:t>2</a:t>
          </a:r>
        </a:p>
      </dgm:t>
    </dgm:pt>
    <dgm:pt modelId="{D9B490F0-0668-104C-8CE4-C95B4B0C1623}" type="parTrans" cxnId="{CF862EB6-8B0E-5C4C-8768-389F3EF017C4}">
      <dgm:prSet/>
      <dgm:spPr/>
      <dgm:t>
        <a:bodyPr/>
        <a:lstStyle/>
        <a:p>
          <a:endParaRPr lang="en-GB"/>
        </a:p>
      </dgm:t>
    </dgm:pt>
    <dgm:pt modelId="{979F6E21-9A92-694E-A837-AA60F5319021}" type="sibTrans" cxnId="{CF862EB6-8B0E-5C4C-8768-389F3EF017C4}">
      <dgm:prSet/>
      <dgm:spPr/>
      <dgm:t>
        <a:bodyPr/>
        <a:lstStyle/>
        <a:p>
          <a:endParaRPr lang="en-GB"/>
        </a:p>
      </dgm:t>
    </dgm:pt>
    <dgm:pt modelId="{859B7D79-D473-A143-9187-1759B1100D48}">
      <dgm:prSet phldrT="[Text]" custT="1"/>
      <dgm:spPr/>
      <dgm:t>
        <a:bodyPr/>
        <a:lstStyle/>
        <a:p>
          <a:r>
            <a:rPr lang="en-GB" sz="3200" dirty="0"/>
            <a:t>Data Pre-processing</a:t>
          </a:r>
        </a:p>
      </dgm:t>
    </dgm:pt>
    <dgm:pt modelId="{38C2B2F4-9D3C-6942-BD1F-EEA8526F72EA}" type="parTrans" cxnId="{A345C8CA-8B39-F24F-8A4A-D06029BE6746}">
      <dgm:prSet/>
      <dgm:spPr/>
      <dgm:t>
        <a:bodyPr/>
        <a:lstStyle/>
        <a:p>
          <a:endParaRPr lang="en-GB"/>
        </a:p>
      </dgm:t>
    </dgm:pt>
    <dgm:pt modelId="{E1E440A6-DF7E-864E-A003-BBE42F1A1334}" type="sibTrans" cxnId="{A345C8CA-8B39-F24F-8A4A-D06029BE6746}">
      <dgm:prSet/>
      <dgm:spPr/>
      <dgm:t>
        <a:bodyPr/>
        <a:lstStyle/>
        <a:p>
          <a:endParaRPr lang="en-GB"/>
        </a:p>
      </dgm:t>
    </dgm:pt>
    <dgm:pt modelId="{86144080-4FBD-9642-890A-E6FC88D7DB39}">
      <dgm:prSet phldrT="[Text]"/>
      <dgm:spPr/>
      <dgm:t>
        <a:bodyPr/>
        <a:lstStyle/>
        <a:p>
          <a:r>
            <a:rPr lang="en-GB" dirty="0"/>
            <a:t>3</a:t>
          </a:r>
        </a:p>
      </dgm:t>
    </dgm:pt>
    <dgm:pt modelId="{75378E1E-358A-C14D-B95B-A351B8F726C8}" type="parTrans" cxnId="{76D05CC2-061A-AB4C-B3D7-0F6F68AE94FD}">
      <dgm:prSet/>
      <dgm:spPr/>
      <dgm:t>
        <a:bodyPr/>
        <a:lstStyle/>
        <a:p>
          <a:endParaRPr lang="en-GB"/>
        </a:p>
      </dgm:t>
    </dgm:pt>
    <dgm:pt modelId="{18B14AC9-963A-6845-AC5A-A7AC7E42DE8A}" type="sibTrans" cxnId="{76D05CC2-061A-AB4C-B3D7-0F6F68AE94FD}">
      <dgm:prSet/>
      <dgm:spPr/>
      <dgm:t>
        <a:bodyPr/>
        <a:lstStyle/>
        <a:p>
          <a:endParaRPr lang="en-GB"/>
        </a:p>
      </dgm:t>
    </dgm:pt>
    <dgm:pt modelId="{BE29C5C9-03EF-0142-BBD4-00EA9FBD3431}">
      <dgm:prSet phldrT="[Text]" custT="1"/>
      <dgm:spPr/>
      <dgm:t>
        <a:bodyPr/>
        <a:lstStyle/>
        <a:p>
          <a:r>
            <a:rPr lang="en-GB" sz="3200" dirty="0"/>
            <a:t>Model Selection</a:t>
          </a:r>
        </a:p>
      </dgm:t>
    </dgm:pt>
    <dgm:pt modelId="{76223398-4046-E244-9D0D-B24F43159110}" type="parTrans" cxnId="{90102C1A-3D85-CB4E-801D-A6F684755827}">
      <dgm:prSet/>
      <dgm:spPr/>
      <dgm:t>
        <a:bodyPr/>
        <a:lstStyle/>
        <a:p>
          <a:endParaRPr lang="en-GB"/>
        </a:p>
      </dgm:t>
    </dgm:pt>
    <dgm:pt modelId="{A0699E09-2B4A-694A-8493-9DCBF5150451}" type="sibTrans" cxnId="{90102C1A-3D85-CB4E-801D-A6F684755827}">
      <dgm:prSet/>
      <dgm:spPr/>
      <dgm:t>
        <a:bodyPr/>
        <a:lstStyle/>
        <a:p>
          <a:endParaRPr lang="en-GB"/>
        </a:p>
      </dgm:t>
    </dgm:pt>
    <dgm:pt modelId="{099C3667-B64E-D24C-8DE8-955D6290D27E}">
      <dgm:prSet/>
      <dgm:spPr/>
      <dgm:t>
        <a:bodyPr/>
        <a:lstStyle/>
        <a:p>
          <a:r>
            <a:rPr lang="en-GB" dirty="0"/>
            <a:t>4</a:t>
          </a:r>
        </a:p>
      </dgm:t>
    </dgm:pt>
    <dgm:pt modelId="{70C0A9E4-A79F-C147-88FF-C0B26E0351F6}" type="parTrans" cxnId="{95D5DD61-5B13-084D-B10A-2A84C4C5EE2A}">
      <dgm:prSet/>
      <dgm:spPr/>
      <dgm:t>
        <a:bodyPr/>
        <a:lstStyle/>
        <a:p>
          <a:endParaRPr lang="en-GB"/>
        </a:p>
      </dgm:t>
    </dgm:pt>
    <dgm:pt modelId="{86A59202-2ED3-0643-8162-8122CD714516}" type="sibTrans" cxnId="{95D5DD61-5B13-084D-B10A-2A84C4C5EE2A}">
      <dgm:prSet/>
      <dgm:spPr/>
      <dgm:t>
        <a:bodyPr/>
        <a:lstStyle/>
        <a:p>
          <a:endParaRPr lang="en-GB"/>
        </a:p>
      </dgm:t>
    </dgm:pt>
    <dgm:pt modelId="{6833EDB9-6739-DB42-AF25-474A8C6AE029}">
      <dgm:prSet phldrT="[Text]" custT="1"/>
      <dgm:spPr/>
      <dgm:t>
        <a:bodyPr/>
        <a:lstStyle/>
        <a:p>
          <a:r>
            <a:rPr lang="en-GB" sz="3200" dirty="0"/>
            <a:t>Model Comparison</a:t>
          </a:r>
        </a:p>
      </dgm:t>
    </dgm:pt>
    <dgm:pt modelId="{80A715AA-1889-BD40-AD22-62433E03E58B}" type="parTrans" cxnId="{FE76FCF9-3BAD-F142-A1E7-80F5DB71163A}">
      <dgm:prSet/>
      <dgm:spPr/>
      <dgm:t>
        <a:bodyPr/>
        <a:lstStyle/>
        <a:p>
          <a:endParaRPr lang="en-GB"/>
        </a:p>
      </dgm:t>
    </dgm:pt>
    <dgm:pt modelId="{1C605B44-A62B-A44B-9323-746C53D584C7}" type="sibTrans" cxnId="{FE76FCF9-3BAD-F142-A1E7-80F5DB71163A}">
      <dgm:prSet/>
      <dgm:spPr/>
      <dgm:t>
        <a:bodyPr/>
        <a:lstStyle/>
        <a:p>
          <a:endParaRPr lang="en-GB"/>
        </a:p>
      </dgm:t>
    </dgm:pt>
    <dgm:pt modelId="{BE90941F-D3B0-314C-92EB-53D4D00ED791}">
      <dgm:prSet/>
      <dgm:spPr/>
      <dgm:t>
        <a:bodyPr/>
        <a:lstStyle/>
        <a:p>
          <a:r>
            <a:rPr lang="en-GB" dirty="0"/>
            <a:t>5</a:t>
          </a:r>
        </a:p>
      </dgm:t>
    </dgm:pt>
    <dgm:pt modelId="{65FF1A69-B810-DD45-BA5A-34F7F3CB3E4E}" type="parTrans" cxnId="{7BCE5E68-C386-5943-9713-DF150092D2B2}">
      <dgm:prSet/>
      <dgm:spPr/>
      <dgm:t>
        <a:bodyPr/>
        <a:lstStyle/>
        <a:p>
          <a:endParaRPr lang="en-GB"/>
        </a:p>
      </dgm:t>
    </dgm:pt>
    <dgm:pt modelId="{4C033649-E944-B841-B0D4-B8DB9B0D05BC}" type="sibTrans" cxnId="{7BCE5E68-C386-5943-9713-DF150092D2B2}">
      <dgm:prSet/>
      <dgm:spPr/>
      <dgm:t>
        <a:bodyPr/>
        <a:lstStyle/>
        <a:p>
          <a:endParaRPr lang="en-GB"/>
        </a:p>
      </dgm:t>
    </dgm:pt>
    <dgm:pt modelId="{0BE721F7-3EBF-BC4A-9113-2953A132DAFA}">
      <dgm:prSet phldrT="[Text]" custT="1"/>
      <dgm:spPr/>
      <dgm:t>
        <a:bodyPr/>
        <a:lstStyle/>
        <a:p>
          <a:r>
            <a:rPr lang="en-GB" sz="3200" kern="1200" dirty="0">
              <a:solidFill>
                <a:srgbClr val="000000">
                  <a:hueOff val="0"/>
                  <a:satOff val="0"/>
                  <a:lumOff val="0"/>
                  <a:alphaOff val="0"/>
                </a:srgbClr>
              </a:solidFill>
              <a:latin typeface="Arial"/>
              <a:ea typeface="+mn-ea"/>
              <a:cs typeface="+mn-cs"/>
            </a:rPr>
            <a:t>Model Evaluation</a:t>
          </a:r>
        </a:p>
      </dgm:t>
    </dgm:pt>
    <dgm:pt modelId="{B7386036-8FA5-C04A-9F4C-6BF22498D18D}" type="parTrans" cxnId="{1E63F413-568D-EF47-8064-A182F558485E}">
      <dgm:prSet/>
      <dgm:spPr/>
      <dgm:t>
        <a:bodyPr/>
        <a:lstStyle/>
        <a:p>
          <a:endParaRPr lang="en-GB"/>
        </a:p>
      </dgm:t>
    </dgm:pt>
    <dgm:pt modelId="{94933E2A-DA2C-D848-BE64-4249348E0D06}" type="sibTrans" cxnId="{1E63F413-568D-EF47-8064-A182F558485E}">
      <dgm:prSet/>
      <dgm:spPr/>
      <dgm:t>
        <a:bodyPr/>
        <a:lstStyle/>
        <a:p>
          <a:endParaRPr lang="en-GB"/>
        </a:p>
      </dgm:t>
    </dgm:pt>
    <dgm:pt modelId="{AA61E3E3-1E32-954F-B2D7-4F939359A11D}" type="pres">
      <dgm:prSet presAssocID="{DE9568CA-A17C-F446-97A3-D6233DAB5796}" presName="linearFlow" presStyleCnt="0">
        <dgm:presLayoutVars>
          <dgm:dir/>
          <dgm:animLvl val="lvl"/>
          <dgm:resizeHandles val="exact"/>
        </dgm:presLayoutVars>
      </dgm:prSet>
      <dgm:spPr/>
    </dgm:pt>
    <dgm:pt modelId="{8D84562E-B90F-3E47-B9A6-6FB0D0B32C6B}" type="pres">
      <dgm:prSet presAssocID="{3B20EE94-41D8-2B42-B75D-E0EC5377740C}" presName="composite" presStyleCnt="0"/>
      <dgm:spPr/>
    </dgm:pt>
    <dgm:pt modelId="{DC003427-1A96-0B4E-B9D1-E8E8C60C7FDF}" type="pres">
      <dgm:prSet presAssocID="{3B20EE94-41D8-2B42-B75D-E0EC5377740C}" presName="parentText" presStyleLbl="alignNode1" presStyleIdx="0" presStyleCnt="5">
        <dgm:presLayoutVars>
          <dgm:chMax val="1"/>
          <dgm:bulletEnabled val="1"/>
        </dgm:presLayoutVars>
      </dgm:prSet>
      <dgm:spPr/>
    </dgm:pt>
    <dgm:pt modelId="{A26C490F-D183-D44C-80EA-3DA50FF6AAD4}" type="pres">
      <dgm:prSet presAssocID="{3B20EE94-41D8-2B42-B75D-E0EC5377740C}" presName="descendantText" presStyleLbl="alignAcc1" presStyleIdx="0" presStyleCnt="5">
        <dgm:presLayoutVars>
          <dgm:bulletEnabled val="1"/>
        </dgm:presLayoutVars>
      </dgm:prSet>
      <dgm:spPr/>
    </dgm:pt>
    <dgm:pt modelId="{FBF627D6-1547-2540-ABFC-6BEB644544F1}" type="pres">
      <dgm:prSet presAssocID="{F52A7330-A141-4444-B01B-199EB21A5408}" presName="sp" presStyleCnt="0"/>
      <dgm:spPr/>
    </dgm:pt>
    <dgm:pt modelId="{2741F2BB-B4BA-BA41-AD33-B5AD5C29817D}" type="pres">
      <dgm:prSet presAssocID="{27D3706F-D565-D144-9595-C5A644609A87}" presName="composite" presStyleCnt="0"/>
      <dgm:spPr/>
    </dgm:pt>
    <dgm:pt modelId="{585B489C-B5D3-9648-A637-AE7D98AE1A39}" type="pres">
      <dgm:prSet presAssocID="{27D3706F-D565-D144-9595-C5A644609A87}" presName="parentText" presStyleLbl="alignNode1" presStyleIdx="1" presStyleCnt="5">
        <dgm:presLayoutVars>
          <dgm:chMax val="1"/>
          <dgm:bulletEnabled val="1"/>
        </dgm:presLayoutVars>
      </dgm:prSet>
      <dgm:spPr/>
    </dgm:pt>
    <dgm:pt modelId="{E5AA3A6A-C218-0D4F-A794-B69466D660F4}" type="pres">
      <dgm:prSet presAssocID="{27D3706F-D565-D144-9595-C5A644609A87}" presName="descendantText" presStyleLbl="alignAcc1" presStyleIdx="1" presStyleCnt="5">
        <dgm:presLayoutVars>
          <dgm:bulletEnabled val="1"/>
        </dgm:presLayoutVars>
      </dgm:prSet>
      <dgm:spPr/>
    </dgm:pt>
    <dgm:pt modelId="{A851774F-015F-D342-80C1-4C35DC248F6F}" type="pres">
      <dgm:prSet presAssocID="{979F6E21-9A92-694E-A837-AA60F5319021}" presName="sp" presStyleCnt="0"/>
      <dgm:spPr/>
    </dgm:pt>
    <dgm:pt modelId="{90303CF9-407F-D448-9A37-C2494CA6929C}" type="pres">
      <dgm:prSet presAssocID="{86144080-4FBD-9642-890A-E6FC88D7DB39}" presName="composite" presStyleCnt="0"/>
      <dgm:spPr/>
    </dgm:pt>
    <dgm:pt modelId="{B23CC136-6738-4B47-8483-46B322557FD0}" type="pres">
      <dgm:prSet presAssocID="{86144080-4FBD-9642-890A-E6FC88D7DB39}" presName="parentText" presStyleLbl="alignNode1" presStyleIdx="2" presStyleCnt="5">
        <dgm:presLayoutVars>
          <dgm:chMax val="1"/>
          <dgm:bulletEnabled val="1"/>
        </dgm:presLayoutVars>
      </dgm:prSet>
      <dgm:spPr/>
    </dgm:pt>
    <dgm:pt modelId="{3F5D76BB-06A0-B743-B63A-827AB1EF4EF9}" type="pres">
      <dgm:prSet presAssocID="{86144080-4FBD-9642-890A-E6FC88D7DB39}" presName="descendantText" presStyleLbl="alignAcc1" presStyleIdx="2" presStyleCnt="5">
        <dgm:presLayoutVars>
          <dgm:bulletEnabled val="1"/>
        </dgm:presLayoutVars>
      </dgm:prSet>
      <dgm:spPr/>
    </dgm:pt>
    <dgm:pt modelId="{87AD1365-9521-F345-8FEF-DEA54A4F77D8}" type="pres">
      <dgm:prSet presAssocID="{18B14AC9-963A-6845-AC5A-A7AC7E42DE8A}" presName="sp" presStyleCnt="0"/>
      <dgm:spPr/>
    </dgm:pt>
    <dgm:pt modelId="{88D96059-4A63-CB47-9CB3-6A9C6FAD89EA}" type="pres">
      <dgm:prSet presAssocID="{099C3667-B64E-D24C-8DE8-955D6290D27E}" presName="composite" presStyleCnt="0"/>
      <dgm:spPr/>
    </dgm:pt>
    <dgm:pt modelId="{DC0F9BE2-8445-FD46-AC58-1E39781E444B}" type="pres">
      <dgm:prSet presAssocID="{099C3667-B64E-D24C-8DE8-955D6290D27E}" presName="parentText" presStyleLbl="alignNode1" presStyleIdx="3" presStyleCnt="5">
        <dgm:presLayoutVars>
          <dgm:chMax val="1"/>
          <dgm:bulletEnabled val="1"/>
        </dgm:presLayoutVars>
      </dgm:prSet>
      <dgm:spPr/>
    </dgm:pt>
    <dgm:pt modelId="{EF7429B4-6763-1F43-B7B9-108F94EF553A}" type="pres">
      <dgm:prSet presAssocID="{099C3667-B64E-D24C-8DE8-955D6290D27E}" presName="descendantText" presStyleLbl="alignAcc1" presStyleIdx="3" presStyleCnt="5">
        <dgm:presLayoutVars>
          <dgm:bulletEnabled val="1"/>
        </dgm:presLayoutVars>
      </dgm:prSet>
      <dgm:spPr/>
    </dgm:pt>
    <dgm:pt modelId="{763AEA3F-F462-0742-AB71-57442B289589}" type="pres">
      <dgm:prSet presAssocID="{86A59202-2ED3-0643-8162-8122CD714516}" presName="sp" presStyleCnt="0"/>
      <dgm:spPr/>
    </dgm:pt>
    <dgm:pt modelId="{1A550F72-85CE-AC4D-99D1-26C6A809EB1A}" type="pres">
      <dgm:prSet presAssocID="{BE90941F-D3B0-314C-92EB-53D4D00ED791}" presName="composite" presStyleCnt="0"/>
      <dgm:spPr/>
    </dgm:pt>
    <dgm:pt modelId="{BDC7FBAE-38A6-FB4B-B5D6-99F7A11731F4}" type="pres">
      <dgm:prSet presAssocID="{BE90941F-D3B0-314C-92EB-53D4D00ED791}" presName="parentText" presStyleLbl="alignNode1" presStyleIdx="4" presStyleCnt="5">
        <dgm:presLayoutVars>
          <dgm:chMax val="1"/>
          <dgm:bulletEnabled val="1"/>
        </dgm:presLayoutVars>
      </dgm:prSet>
      <dgm:spPr/>
    </dgm:pt>
    <dgm:pt modelId="{411E89F8-5860-524B-BBB9-6E798C33280E}" type="pres">
      <dgm:prSet presAssocID="{BE90941F-D3B0-314C-92EB-53D4D00ED791}" presName="descendantText" presStyleLbl="alignAcc1" presStyleIdx="4" presStyleCnt="5">
        <dgm:presLayoutVars>
          <dgm:bulletEnabled val="1"/>
        </dgm:presLayoutVars>
      </dgm:prSet>
      <dgm:spPr/>
    </dgm:pt>
  </dgm:ptLst>
  <dgm:cxnLst>
    <dgm:cxn modelId="{8606D613-6E47-4147-8FD8-B8D6EC845428}" type="presOf" srcId="{859B7D79-D473-A143-9187-1759B1100D48}" destId="{E5AA3A6A-C218-0D4F-A794-B69466D660F4}" srcOrd="0" destOrd="0" presId="urn:microsoft.com/office/officeart/2005/8/layout/chevron2"/>
    <dgm:cxn modelId="{1E63F413-568D-EF47-8064-A182F558485E}" srcId="{BE90941F-D3B0-314C-92EB-53D4D00ED791}" destId="{0BE721F7-3EBF-BC4A-9113-2953A132DAFA}" srcOrd="0" destOrd="0" parTransId="{B7386036-8FA5-C04A-9F4C-6BF22498D18D}" sibTransId="{94933E2A-DA2C-D848-BE64-4249348E0D06}"/>
    <dgm:cxn modelId="{90102C1A-3D85-CB4E-801D-A6F684755827}" srcId="{86144080-4FBD-9642-890A-E6FC88D7DB39}" destId="{BE29C5C9-03EF-0142-BBD4-00EA9FBD3431}" srcOrd="0" destOrd="0" parTransId="{76223398-4046-E244-9D0D-B24F43159110}" sibTransId="{A0699E09-2B4A-694A-8493-9DCBF5150451}"/>
    <dgm:cxn modelId="{2B8D7B22-6259-EE4E-95B9-3AC9E1FDA96C}" type="presOf" srcId="{2E4BD8B3-FBAE-6D4B-B23C-952D07FBCEDD}" destId="{A26C490F-D183-D44C-80EA-3DA50FF6AAD4}" srcOrd="0" destOrd="0" presId="urn:microsoft.com/office/officeart/2005/8/layout/chevron2"/>
    <dgm:cxn modelId="{8D8F1C2C-2B84-EF48-9D1C-D5BB3A4ABDD4}" type="presOf" srcId="{BE90941F-D3B0-314C-92EB-53D4D00ED791}" destId="{BDC7FBAE-38A6-FB4B-B5D6-99F7A11731F4}" srcOrd="0" destOrd="0" presId="urn:microsoft.com/office/officeart/2005/8/layout/chevron2"/>
    <dgm:cxn modelId="{237A3F37-3745-2447-95AC-17361C5CCE3C}" type="presOf" srcId="{86144080-4FBD-9642-890A-E6FC88D7DB39}" destId="{B23CC136-6738-4B47-8483-46B322557FD0}" srcOrd="0" destOrd="0" presId="urn:microsoft.com/office/officeart/2005/8/layout/chevron2"/>
    <dgm:cxn modelId="{E9A74A58-3FB7-FE4F-B26B-3A583F8D61E0}" type="presOf" srcId="{DE9568CA-A17C-F446-97A3-D6233DAB5796}" destId="{AA61E3E3-1E32-954F-B2D7-4F939359A11D}" srcOrd="0" destOrd="0" presId="urn:microsoft.com/office/officeart/2005/8/layout/chevron2"/>
    <dgm:cxn modelId="{2157B05A-A81D-1F4D-8011-7D2973F36C2F}" type="presOf" srcId="{099C3667-B64E-D24C-8DE8-955D6290D27E}" destId="{DC0F9BE2-8445-FD46-AC58-1E39781E444B}" srcOrd="0" destOrd="0" presId="urn:microsoft.com/office/officeart/2005/8/layout/chevron2"/>
    <dgm:cxn modelId="{95D5DD61-5B13-084D-B10A-2A84C4C5EE2A}" srcId="{DE9568CA-A17C-F446-97A3-D6233DAB5796}" destId="{099C3667-B64E-D24C-8DE8-955D6290D27E}" srcOrd="3" destOrd="0" parTransId="{70C0A9E4-A79F-C147-88FF-C0B26E0351F6}" sibTransId="{86A59202-2ED3-0643-8162-8122CD714516}"/>
    <dgm:cxn modelId="{9120B064-D742-0E4A-BE75-33D27744E7B8}" srcId="{DE9568CA-A17C-F446-97A3-D6233DAB5796}" destId="{3B20EE94-41D8-2B42-B75D-E0EC5377740C}" srcOrd="0" destOrd="0" parTransId="{3D81A02C-DB0F-B54D-BD6A-B4736BFAF79C}" sibTransId="{F52A7330-A141-4444-B01B-199EB21A5408}"/>
    <dgm:cxn modelId="{7BCE5E68-C386-5943-9713-DF150092D2B2}" srcId="{DE9568CA-A17C-F446-97A3-D6233DAB5796}" destId="{BE90941F-D3B0-314C-92EB-53D4D00ED791}" srcOrd="4" destOrd="0" parTransId="{65FF1A69-B810-DD45-BA5A-34F7F3CB3E4E}" sibTransId="{4C033649-E944-B841-B0D4-B8DB9B0D05BC}"/>
    <dgm:cxn modelId="{6F79CB9C-B01E-714B-B034-871FE06FE6D5}" type="presOf" srcId="{27D3706F-D565-D144-9595-C5A644609A87}" destId="{585B489C-B5D3-9648-A637-AE7D98AE1A39}" srcOrd="0" destOrd="0" presId="urn:microsoft.com/office/officeart/2005/8/layout/chevron2"/>
    <dgm:cxn modelId="{8423BCA3-AA2E-4A44-9D68-2C6594DC6066}" type="presOf" srcId="{0BE721F7-3EBF-BC4A-9113-2953A132DAFA}" destId="{411E89F8-5860-524B-BBB9-6E798C33280E}" srcOrd="0" destOrd="0" presId="urn:microsoft.com/office/officeart/2005/8/layout/chevron2"/>
    <dgm:cxn modelId="{4FE804A8-E170-3546-877E-EE64740A641D}" type="presOf" srcId="{3B20EE94-41D8-2B42-B75D-E0EC5377740C}" destId="{DC003427-1A96-0B4E-B9D1-E8E8C60C7FDF}" srcOrd="0" destOrd="0" presId="urn:microsoft.com/office/officeart/2005/8/layout/chevron2"/>
    <dgm:cxn modelId="{07D4F4AB-A460-2B4D-89BE-3C82A4E53BA7}" type="presOf" srcId="{6833EDB9-6739-DB42-AF25-474A8C6AE029}" destId="{EF7429B4-6763-1F43-B7B9-108F94EF553A}" srcOrd="0" destOrd="0" presId="urn:microsoft.com/office/officeart/2005/8/layout/chevron2"/>
    <dgm:cxn modelId="{CF862EB6-8B0E-5C4C-8768-389F3EF017C4}" srcId="{DE9568CA-A17C-F446-97A3-D6233DAB5796}" destId="{27D3706F-D565-D144-9595-C5A644609A87}" srcOrd="1" destOrd="0" parTransId="{D9B490F0-0668-104C-8CE4-C95B4B0C1623}" sibTransId="{979F6E21-9A92-694E-A837-AA60F5319021}"/>
    <dgm:cxn modelId="{76D05CC2-061A-AB4C-B3D7-0F6F68AE94FD}" srcId="{DE9568CA-A17C-F446-97A3-D6233DAB5796}" destId="{86144080-4FBD-9642-890A-E6FC88D7DB39}" srcOrd="2" destOrd="0" parTransId="{75378E1E-358A-C14D-B95B-A351B8F726C8}" sibTransId="{18B14AC9-963A-6845-AC5A-A7AC7E42DE8A}"/>
    <dgm:cxn modelId="{A345C8CA-8B39-F24F-8A4A-D06029BE6746}" srcId="{27D3706F-D565-D144-9595-C5A644609A87}" destId="{859B7D79-D473-A143-9187-1759B1100D48}" srcOrd="0" destOrd="0" parTransId="{38C2B2F4-9D3C-6942-BD1F-EEA8526F72EA}" sibTransId="{E1E440A6-DF7E-864E-A003-BBE42F1A1334}"/>
    <dgm:cxn modelId="{21D8F7CC-9EC2-2342-A142-E5937AA6E67B}" srcId="{3B20EE94-41D8-2B42-B75D-E0EC5377740C}" destId="{2E4BD8B3-FBAE-6D4B-B23C-952D07FBCEDD}" srcOrd="0" destOrd="0" parTransId="{DDA053CD-38E2-0B44-BF50-0A79926B593F}" sibTransId="{2FAFE72C-26C1-D040-B203-E618089CED16}"/>
    <dgm:cxn modelId="{8247E6E2-7234-2E41-AF09-D9BAFFE30E4D}" type="presOf" srcId="{BE29C5C9-03EF-0142-BBD4-00EA9FBD3431}" destId="{3F5D76BB-06A0-B743-B63A-827AB1EF4EF9}" srcOrd="0" destOrd="0" presId="urn:microsoft.com/office/officeart/2005/8/layout/chevron2"/>
    <dgm:cxn modelId="{FE76FCF9-3BAD-F142-A1E7-80F5DB71163A}" srcId="{099C3667-B64E-D24C-8DE8-955D6290D27E}" destId="{6833EDB9-6739-DB42-AF25-474A8C6AE029}" srcOrd="0" destOrd="0" parTransId="{80A715AA-1889-BD40-AD22-62433E03E58B}" sibTransId="{1C605B44-A62B-A44B-9323-746C53D584C7}"/>
    <dgm:cxn modelId="{B2C8EAA0-4EA3-9245-99C1-F29BF968403C}" type="presParOf" srcId="{AA61E3E3-1E32-954F-B2D7-4F939359A11D}" destId="{8D84562E-B90F-3E47-B9A6-6FB0D0B32C6B}" srcOrd="0" destOrd="0" presId="urn:microsoft.com/office/officeart/2005/8/layout/chevron2"/>
    <dgm:cxn modelId="{C7B76B6C-953E-8249-A585-01601409B264}" type="presParOf" srcId="{8D84562E-B90F-3E47-B9A6-6FB0D0B32C6B}" destId="{DC003427-1A96-0B4E-B9D1-E8E8C60C7FDF}" srcOrd="0" destOrd="0" presId="urn:microsoft.com/office/officeart/2005/8/layout/chevron2"/>
    <dgm:cxn modelId="{3C09C04F-BC1D-CB43-9EF4-12A9D2FB08F8}" type="presParOf" srcId="{8D84562E-B90F-3E47-B9A6-6FB0D0B32C6B}" destId="{A26C490F-D183-D44C-80EA-3DA50FF6AAD4}" srcOrd="1" destOrd="0" presId="urn:microsoft.com/office/officeart/2005/8/layout/chevron2"/>
    <dgm:cxn modelId="{9AE655A9-47E2-4E46-86B3-4457A6A8E6B4}" type="presParOf" srcId="{AA61E3E3-1E32-954F-B2D7-4F939359A11D}" destId="{FBF627D6-1547-2540-ABFC-6BEB644544F1}" srcOrd="1" destOrd="0" presId="urn:microsoft.com/office/officeart/2005/8/layout/chevron2"/>
    <dgm:cxn modelId="{733C6206-2EA6-E041-92EB-AE78BB287018}" type="presParOf" srcId="{AA61E3E3-1E32-954F-B2D7-4F939359A11D}" destId="{2741F2BB-B4BA-BA41-AD33-B5AD5C29817D}" srcOrd="2" destOrd="0" presId="urn:microsoft.com/office/officeart/2005/8/layout/chevron2"/>
    <dgm:cxn modelId="{A56C443D-D797-1C47-A0D4-9F3C2799B78A}" type="presParOf" srcId="{2741F2BB-B4BA-BA41-AD33-B5AD5C29817D}" destId="{585B489C-B5D3-9648-A637-AE7D98AE1A39}" srcOrd="0" destOrd="0" presId="urn:microsoft.com/office/officeart/2005/8/layout/chevron2"/>
    <dgm:cxn modelId="{9C9E985C-6A23-404C-8E4E-B3C1B9B8BA8B}" type="presParOf" srcId="{2741F2BB-B4BA-BA41-AD33-B5AD5C29817D}" destId="{E5AA3A6A-C218-0D4F-A794-B69466D660F4}" srcOrd="1" destOrd="0" presId="urn:microsoft.com/office/officeart/2005/8/layout/chevron2"/>
    <dgm:cxn modelId="{3F0EC9B5-7017-9B4D-8346-674E8A046628}" type="presParOf" srcId="{AA61E3E3-1E32-954F-B2D7-4F939359A11D}" destId="{A851774F-015F-D342-80C1-4C35DC248F6F}" srcOrd="3" destOrd="0" presId="urn:microsoft.com/office/officeart/2005/8/layout/chevron2"/>
    <dgm:cxn modelId="{C6A6580E-6EE9-034F-87B3-95953DC8F493}" type="presParOf" srcId="{AA61E3E3-1E32-954F-B2D7-4F939359A11D}" destId="{90303CF9-407F-D448-9A37-C2494CA6929C}" srcOrd="4" destOrd="0" presId="urn:microsoft.com/office/officeart/2005/8/layout/chevron2"/>
    <dgm:cxn modelId="{098D2591-E870-AA46-937F-366461C94CAE}" type="presParOf" srcId="{90303CF9-407F-D448-9A37-C2494CA6929C}" destId="{B23CC136-6738-4B47-8483-46B322557FD0}" srcOrd="0" destOrd="0" presId="urn:microsoft.com/office/officeart/2005/8/layout/chevron2"/>
    <dgm:cxn modelId="{882147E8-E310-DE41-833E-50F5CBE89028}" type="presParOf" srcId="{90303CF9-407F-D448-9A37-C2494CA6929C}" destId="{3F5D76BB-06A0-B743-B63A-827AB1EF4EF9}" srcOrd="1" destOrd="0" presId="urn:microsoft.com/office/officeart/2005/8/layout/chevron2"/>
    <dgm:cxn modelId="{B8A1E286-C719-0344-A78F-00F5D7A4CBC5}" type="presParOf" srcId="{AA61E3E3-1E32-954F-B2D7-4F939359A11D}" destId="{87AD1365-9521-F345-8FEF-DEA54A4F77D8}" srcOrd="5" destOrd="0" presId="urn:microsoft.com/office/officeart/2005/8/layout/chevron2"/>
    <dgm:cxn modelId="{FCC0F911-C266-4347-A355-D707EC644545}" type="presParOf" srcId="{AA61E3E3-1E32-954F-B2D7-4F939359A11D}" destId="{88D96059-4A63-CB47-9CB3-6A9C6FAD89EA}" srcOrd="6" destOrd="0" presId="urn:microsoft.com/office/officeart/2005/8/layout/chevron2"/>
    <dgm:cxn modelId="{BD10C11E-3C8E-8445-944E-C79837F88335}" type="presParOf" srcId="{88D96059-4A63-CB47-9CB3-6A9C6FAD89EA}" destId="{DC0F9BE2-8445-FD46-AC58-1E39781E444B}" srcOrd="0" destOrd="0" presId="urn:microsoft.com/office/officeart/2005/8/layout/chevron2"/>
    <dgm:cxn modelId="{AEA2F05C-F4F6-0641-A6E1-72EBE0AEA538}" type="presParOf" srcId="{88D96059-4A63-CB47-9CB3-6A9C6FAD89EA}" destId="{EF7429B4-6763-1F43-B7B9-108F94EF553A}" srcOrd="1" destOrd="0" presId="urn:microsoft.com/office/officeart/2005/8/layout/chevron2"/>
    <dgm:cxn modelId="{395645B9-7DBC-A84F-BFE4-AF6626C7C3DB}" type="presParOf" srcId="{AA61E3E3-1E32-954F-B2D7-4F939359A11D}" destId="{763AEA3F-F462-0742-AB71-57442B289589}" srcOrd="7" destOrd="0" presId="urn:microsoft.com/office/officeart/2005/8/layout/chevron2"/>
    <dgm:cxn modelId="{A707E8E8-1F71-424B-AB01-B38C803BBC76}" type="presParOf" srcId="{AA61E3E3-1E32-954F-B2D7-4F939359A11D}" destId="{1A550F72-85CE-AC4D-99D1-26C6A809EB1A}" srcOrd="8" destOrd="0" presId="urn:microsoft.com/office/officeart/2005/8/layout/chevron2"/>
    <dgm:cxn modelId="{81DEAF13-F300-B149-B5A4-9E4FD5BE0801}" type="presParOf" srcId="{1A550F72-85CE-AC4D-99D1-26C6A809EB1A}" destId="{BDC7FBAE-38A6-FB4B-B5D6-99F7A11731F4}" srcOrd="0" destOrd="0" presId="urn:microsoft.com/office/officeart/2005/8/layout/chevron2"/>
    <dgm:cxn modelId="{3160FB17-00FE-4642-A8F5-D96C9FB15B0C}" type="presParOf" srcId="{1A550F72-85CE-AC4D-99D1-26C6A809EB1A}" destId="{411E89F8-5860-524B-BBB9-6E798C33280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03427-1A96-0B4E-B9D1-E8E8C60C7FDF}">
      <dsp:nvSpPr>
        <dsp:cNvPr id="0" name=""/>
        <dsp:cNvSpPr/>
      </dsp:nvSpPr>
      <dsp:spPr>
        <a:xfrm rot="5400000">
          <a:off x="-158857" y="158984"/>
          <a:ext cx="1059050" cy="741335"/>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1</a:t>
          </a:r>
        </a:p>
      </dsp:txBody>
      <dsp:txXfrm rot="-5400000">
        <a:off x="1" y="370795"/>
        <a:ext cx="741335" cy="317715"/>
      </dsp:txXfrm>
    </dsp:sp>
    <dsp:sp modelId="{A26C490F-D183-D44C-80EA-3DA50FF6AAD4}">
      <dsp:nvSpPr>
        <dsp:cNvPr id="0" name=""/>
        <dsp:cNvSpPr/>
      </dsp:nvSpPr>
      <dsp:spPr>
        <a:xfrm rot="5400000">
          <a:off x="4155343" y="-3413881"/>
          <a:ext cx="688382" cy="7516399"/>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GB" sz="3200" kern="1200" dirty="0"/>
            <a:t>Data Exploration</a:t>
          </a:r>
        </a:p>
      </dsp:txBody>
      <dsp:txXfrm rot="-5400000">
        <a:off x="741335" y="33731"/>
        <a:ext cx="7482795" cy="621174"/>
      </dsp:txXfrm>
    </dsp:sp>
    <dsp:sp modelId="{585B489C-B5D3-9648-A637-AE7D98AE1A39}">
      <dsp:nvSpPr>
        <dsp:cNvPr id="0" name=""/>
        <dsp:cNvSpPr/>
      </dsp:nvSpPr>
      <dsp:spPr>
        <a:xfrm rot="5400000">
          <a:off x="-158857" y="1100463"/>
          <a:ext cx="1059050" cy="741335"/>
        </a:xfrm>
        <a:prstGeom prst="chevron">
          <a:avLst/>
        </a:prstGeom>
        <a:solidFill>
          <a:schemeClr val="accent5">
            <a:hueOff val="-1689636"/>
            <a:satOff val="-4355"/>
            <a:lumOff val="-2941"/>
            <a:alphaOff val="0"/>
          </a:schemeClr>
        </a:solidFill>
        <a:ln w="25400" cap="flat" cmpd="sng" algn="ctr">
          <a:solidFill>
            <a:schemeClr val="accent5">
              <a:hueOff val="-1689636"/>
              <a:satOff val="-4355"/>
              <a:lumOff val="-294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2</a:t>
          </a:r>
        </a:p>
      </dsp:txBody>
      <dsp:txXfrm rot="-5400000">
        <a:off x="1" y="1312274"/>
        <a:ext cx="741335" cy="317715"/>
      </dsp:txXfrm>
    </dsp:sp>
    <dsp:sp modelId="{E5AA3A6A-C218-0D4F-A794-B69466D660F4}">
      <dsp:nvSpPr>
        <dsp:cNvPr id="0" name=""/>
        <dsp:cNvSpPr/>
      </dsp:nvSpPr>
      <dsp:spPr>
        <a:xfrm rot="5400000">
          <a:off x="4155343" y="-2472402"/>
          <a:ext cx="688382" cy="7516399"/>
        </a:xfrm>
        <a:prstGeom prst="round2SameRect">
          <a:avLst/>
        </a:prstGeom>
        <a:solidFill>
          <a:schemeClr val="lt1">
            <a:alpha val="90000"/>
            <a:hueOff val="0"/>
            <a:satOff val="0"/>
            <a:lumOff val="0"/>
            <a:alphaOff val="0"/>
          </a:schemeClr>
        </a:solidFill>
        <a:ln w="25400" cap="flat" cmpd="sng" algn="ctr">
          <a:solidFill>
            <a:schemeClr val="accent5">
              <a:hueOff val="-1689636"/>
              <a:satOff val="-4355"/>
              <a:lumOff val="-29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GB" sz="3200" kern="1200" dirty="0"/>
            <a:t>Data Pre-processing</a:t>
          </a:r>
        </a:p>
      </dsp:txBody>
      <dsp:txXfrm rot="-5400000">
        <a:off x="741335" y="975210"/>
        <a:ext cx="7482795" cy="621174"/>
      </dsp:txXfrm>
    </dsp:sp>
    <dsp:sp modelId="{B23CC136-6738-4B47-8483-46B322557FD0}">
      <dsp:nvSpPr>
        <dsp:cNvPr id="0" name=""/>
        <dsp:cNvSpPr/>
      </dsp:nvSpPr>
      <dsp:spPr>
        <a:xfrm rot="5400000">
          <a:off x="-158857" y="2041941"/>
          <a:ext cx="1059050" cy="741335"/>
        </a:xfrm>
        <a:prstGeom prst="chevron">
          <a:avLst/>
        </a:prstGeom>
        <a:solidFill>
          <a:schemeClr val="accent5">
            <a:hueOff val="-3379271"/>
            <a:satOff val="-8710"/>
            <a:lumOff val="-5883"/>
            <a:alphaOff val="0"/>
          </a:schemeClr>
        </a:solidFill>
        <a:ln w="25400" cap="flat" cmpd="sng" algn="ctr">
          <a:solidFill>
            <a:schemeClr val="accent5">
              <a:hueOff val="-3379271"/>
              <a:satOff val="-8710"/>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3</a:t>
          </a:r>
        </a:p>
      </dsp:txBody>
      <dsp:txXfrm rot="-5400000">
        <a:off x="1" y="2253752"/>
        <a:ext cx="741335" cy="317715"/>
      </dsp:txXfrm>
    </dsp:sp>
    <dsp:sp modelId="{3F5D76BB-06A0-B743-B63A-827AB1EF4EF9}">
      <dsp:nvSpPr>
        <dsp:cNvPr id="0" name=""/>
        <dsp:cNvSpPr/>
      </dsp:nvSpPr>
      <dsp:spPr>
        <a:xfrm rot="5400000">
          <a:off x="4155343" y="-1530924"/>
          <a:ext cx="688382" cy="7516399"/>
        </a:xfrm>
        <a:prstGeom prst="round2SameRect">
          <a:avLst/>
        </a:prstGeom>
        <a:solidFill>
          <a:schemeClr val="lt1">
            <a:alpha val="90000"/>
            <a:hueOff val="0"/>
            <a:satOff val="0"/>
            <a:lumOff val="0"/>
            <a:alphaOff val="0"/>
          </a:schemeClr>
        </a:solidFill>
        <a:ln w="25400" cap="flat" cmpd="sng" algn="ctr">
          <a:solidFill>
            <a:schemeClr val="accent5">
              <a:hueOff val="-3379271"/>
              <a:satOff val="-8710"/>
              <a:lumOff val="-58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GB" sz="3200" kern="1200" dirty="0"/>
            <a:t>Model Selection</a:t>
          </a:r>
        </a:p>
      </dsp:txBody>
      <dsp:txXfrm rot="-5400000">
        <a:off x="741335" y="1916688"/>
        <a:ext cx="7482795" cy="621174"/>
      </dsp:txXfrm>
    </dsp:sp>
    <dsp:sp modelId="{DC0F9BE2-8445-FD46-AC58-1E39781E444B}">
      <dsp:nvSpPr>
        <dsp:cNvPr id="0" name=""/>
        <dsp:cNvSpPr/>
      </dsp:nvSpPr>
      <dsp:spPr>
        <a:xfrm rot="5400000">
          <a:off x="-158857" y="2983419"/>
          <a:ext cx="1059050" cy="741335"/>
        </a:xfrm>
        <a:prstGeom prst="chevron">
          <a:avLst/>
        </a:prstGeom>
        <a:solidFill>
          <a:schemeClr val="accent5">
            <a:hueOff val="-5068907"/>
            <a:satOff val="-13064"/>
            <a:lumOff val="-8824"/>
            <a:alphaOff val="0"/>
          </a:schemeClr>
        </a:solidFill>
        <a:ln w="25400" cap="flat" cmpd="sng" algn="ctr">
          <a:solidFill>
            <a:schemeClr val="accent5">
              <a:hueOff val="-5068907"/>
              <a:satOff val="-13064"/>
              <a:lumOff val="-882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4</a:t>
          </a:r>
        </a:p>
      </dsp:txBody>
      <dsp:txXfrm rot="-5400000">
        <a:off x="1" y="3195230"/>
        <a:ext cx="741335" cy="317715"/>
      </dsp:txXfrm>
    </dsp:sp>
    <dsp:sp modelId="{EF7429B4-6763-1F43-B7B9-108F94EF553A}">
      <dsp:nvSpPr>
        <dsp:cNvPr id="0" name=""/>
        <dsp:cNvSpPr/>
      </dsp:nvSpPr>
      <dsp:spPr>
        <a:xfrm rot="5400000">
          <a:off x="4155343" y="-589446"/>
          <a:ext cx="688382" cy="7516399"/>
        </a:xfrm>
        <a:prstGeom prst="round2SameRect">
          <a:avLst/>
        </a:prstGeom>
        <a:solidFill>
          <a:schemeClr val="lt1">
            <a:alpha val="90000"/>
            <a:hueOff val="0"/>
            <a:satOff val="0"/>
            <a:lumOff val="0"/>
            <a:alphaOff val="0"/>
          </a:schemeClr>
        </a:solidFill>
        <a:ln w="25400" cap="flat" cmpd="sng" algn="ctr">
          <a:solidFill>
            <a:schemeClr val="accent5">
              <a:hueOff val="-5068907"/>
              <a:satOff val="-13064"/>
              <a:lumOff val="-8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GB" sz="3200" kern="1200" dirty="0"/>
            <a:t>Model Comparison</a:t>
          </a:r>
        </a:p>
      </dsp:txBody>
      <dsp:txXfrm rot="-5400000">
        <a:off x="741335" y="2858166"/>
        <a:ext cx="7482795" cy="621174"/>
      </dsp:txXfrm>
    </dsp:sp>
    <dsp:sp modelId="{BDC7FBAE-38A6-FB4B-B5D6-99F7A11731F4}">
      <dsp:nvSpPr>
        <dsp:cNvPr id="0" name=""/>
        <dsp:cNvSpPr/>
      </dsp:nvSpPr>
      <dsp:spPr>
        <a:xfrm rot="5400000">
          <a:off x="-158857" y="3924897"/>
          <a:ext cx="1059050" cy="741335"/>
        </a:xfrm>
        <a:prstGeom prst="chevron">
          <a:avLst/>
        </a:prstGeom>
        <a:solidFill>
          <a:schemeClr val="accent5">
            <a:hueOff val="-6758543"/>
            <a:satOff val="-17419"/>
            <a:lumOff val="-11765"/>
            <a:alphaOff val="0"/>
          </a:schemeClr>
        </a:solidFill>
        <a:ln w="25400" cap="flat" cmpd="sng" algn="ctr">
          <a:solidFill>
            <a:schemeClr val="accent5">
              <a:hueOff val="-6758543"/>
              <a:satOff val="-17419"/>
              <a:lumOff val="-117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5</a:t>
          </a:r>
        </a:p>
      </dsp:txBody>
      <dsp:txXfrm rot="-5400000">
        <a:off x="1" y="4136708"/>
        <a:ext cx="741335" cy="317715"/>
      </dsp:txXfrm>
    </dsp:sp>
    <dsp:sp modelId="{411E89F8-5860-524B-BBB9-6E798C33280E}">
      <dsp:nvSpPr>
        <dsp:cNvPr id="0" name=""/>
        <dsp:cNvSpPr/>
      </dsp:nvSpPr>
      <dsp:spPr>
        <a:xfrm rot="5400000">
          <a:off x="4155343" y="352031"/>
          <a:ext cx="688382" cy="7516399"/>
        </a:xfrm>
        <a:prstGeom prst="round2SameRect">
          <a:avLst/>
        </a:prstGeom>
        <a:solidFill>
          <a:schemeClr val="lt1">
            <a:alpha val="90000"/>
            <a:hueOff val="0"/>
            <a:satOff val="0"/>
            <a:lumOff val="0"/>
            <a:alphaOff val="0"/>
          </a:schemeClr>
        </a:solidFill>
        <a:ln w="25400" cap="flat" cmpd="sng" algn="ctr">
          <a:solidFill>
            <a:schemeClr val="accent5">
              <a:hueOff val="-6758543"/>
              <a:satOff val="-17419"/>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GB" sz="3200" kern="1200" dirty="0">
              <a:solidFill>
                <a:srgbClr val="000000">
                  <a:hueOff val="0"/>
                  <a:satOff val="0"/>
                  <a:lumOff val="0"/>
                  <a:alphaOff val="0"/>
                </a:srgbClr>
              </a:solidFill>
              <a:latin typeface="Arial"/>
              <a:ea typeface="+mn-ea"/>
              <a:cs typeface="+mn-cs"/>
            </a:rPr>
            <a:t>Model Evaluation</a:t>
          </a:r>
        </a:p>
      </dsp:txBody>
      <dsp:txXfrm rot="-5400000">
        <a:off x="741335" y="3799643"/>
        <a:ext cx="7482795" cy="62117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EECF32-8919-8448-9BBF-843522C7CECB}" type="datetimeFigureOut">
              <a:rPr lang="en-US" smtClean="0"/>
              <a:pPr/>
              <a:t>4/26/22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4D137D-0464-9C43-9893-695AF14D126F}" type="slidenum">
              <a:rPr lang="en-US" smtClean="0"/>
              <a:pPr/>
              <a:t>‹#›</a:t>
            </a:fld>
            <a:endParaRPr lang="en-US"/>
          </a:p>
        </p:txBody>
      </p:sp>
    </p:spTree>
    <p:extLst>
      <p:ext uri="{BB962C8B-B14F-4D97-AF65-F5344CB8AC3E}">
        <p14:creationId xmlns:p14="http://schemas.microsoft.com/office/powerpoint/2010/main" val="38561533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D9EDC2-0C56-F64D-95EA-EEDA4C1940A4}" type="datetimeFigureOut">
              <a:rPr lang="en-US" smtClean="0"/>
              <a:pPr/>
              <a:t>4/26/22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235AD9-F025-7A41-9760-97F1AB2C1973}" type="slidenum">
              <a:rPr lang="en-US" smtClean="0"/>
              <a:pPr/>
              <a:t>‹#›</a:t>
            </a:fld>
            <a:endParaRPr lang="en-US"/>
          </a:p>
        </p:txBody>
      </p:sp>
    </p:spTree>
    <p:extLst>
      <p:ext uri="{BB962C8B-B14F-4D97-AF65-F5344CB8AC3E}">
        <p14:creationId xmlns:p14="http://schemas.microsoft.com/office/powerpoint/2010/main" val="37420928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Dark">
    <p:spTree>
      <p:nvGrpSpPr>
        <p:cNvPr id="1" name=""/>
        <p:cNvGrpSpPr/>
        <p:nvPr/>
      </p:nvGrpSpPr>
      <p:grpSpPr>
        <a:xfrm>
          <a:off x="0" y="0"/>
          <a:ext cx="0" cy="0"/>
          <a:chOff x="0" y="0"/>
          <a:chExt cx="0" cy="0"/>
        </a:xfrm>
      </p:grpSpPr>
      <p:sp>
        <p:nvSpPr>
          <p:cNvPr id="9" name="Rectangle 8"/>
          <p:cNvSpPr/>
          <p:nvPr userDrawn="1"/>
        </p:nvSpPr>
        <p:spPr>
          <a:xfrm>
            <a:off x="-16933" y="-1"/>
            <a:ext cx="321733" cy="6858001"/>
          </a:xfrm>
          <a:prstGeom prst="rect">
            <a:avLst/>
          </a:prstGeom>
          <a:solidFill>
            <a:srgbClr val="E8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711200" y="838200"/>
            <a:ext cx="10363200" cy="1600200"/>
          </a:xfrm>
          <a:prstGeom prst="rect">
            <a:avLst/>
          </a:prstGeom>
        </p:spPr>
        <p:txBody>
          <a:bodyPr anchor="t" anchorCtr="0"/>
          <a:lstStyle>
            <a:lvl1pPr algn="l">
              <a:defRPr sz="3200" b="0" cap="none">
                <a:solidFill>
                  <a:schemeClr val="bg1"/>
                </a:solidFill>
                <a:latin typeface="Arial Rounded MT Bold" pitchFamily="34" charset="0"/>
              </a:defRPr>
            </a:lvl1pPr>
          </a:lstStyle>
          <a:p>
            <a:r>
              <a:rPr lang="en-US" dirty="0"/>
              <a:t>Click To Edit Master Title Style</a:t>
            </a:r>
          </a:p>
        </p:txBody>
      </p:sp>
      <p:sp>
        <p:nvSpPr>
          <p:cNvPr id="3" name="Text Placeholder 2"/>
          <p:cNvSpPr>
            <a:spLocks noGrp="1"/>
          </p:cNvSpPr>
          <p:nvPr>
            <p:ph type="body" idx="1" hasCustomPrompt="1"/>
          </p:nvPr>
        </p:nvSpPr>
        <p:spPr>
          <a:xfrm>
            <a:off x="711200" y="2438400"/>
            <a:ext cx="10363200" cy="1981200"/>
          </a:xfrm>
          <a:prstGeom prst="rect">
            <a:avLst/>
          </a:prstGeom>
        </p:spPr>
        <p:txBody>
          <a:bodyPr anchor="t" anchorCtr="0"/>
          <a:lstStyle>
            <a:lvl1pPr marL="0" indent="0">
              <a:buNone/>
              <a:defRPr sz="2200">
                <a:solidFill>
                  <a:schemeClr val="bg1"/>
                </a:solidFill>
                <a:latin typeface="Arial Rounded MT Bold"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1" name="Text Placeholder 10"/>
          <p:cNvSpPr>
            <a:spLocks noGrp="1"/>
          </p:cNvSpPr>
          <p:nvPr>
            <p:ph type="body" sz="quarter" idx="13"/>
          </p:nvPr>
        </p:nvSpPr>
        <p:spPr>
          <a:xfrm>
            <a:off x="1117600" y="6400801"/>
            <a:ext cx="8432800" cy="441793"/>
          </a:xfrm>
          <a:prstGeom prst="rect">
            <a:avLst/>
          </a:prstGeom>
        </p:spPr>
        <p:txBody>
          <a:bodyPr/>
          <a:lstStyle>
            <a:lvl1pPr marL="0" indent="0">
              <a:buNone/>
              <a:defRPr sz="1800">
                <a:solidFill>
                  <a:schemeClr val="bg1"/>
                </a:solidFill>
                <a:latin typeface="Arial Rounded MT Bold" pitchFamily="34" charset="0"/>
              </a:defRPr>
            </a:lvl1pPr>
          </a:lstStyle>
          <a:p>
            <a:pPr lvl="0"/>
            <a:r>
              <a:rPr lang="en-US" dirty="0"/>
              <a:t>Click to edit Master text styles</a:t>
            </a:r>
          </a:p>
        </p:txBody>
      </p:sp>
      <p:pic>
        <p:nvPicPr>
          <p:cNvPr id="8" name="Picture 7">
            <a:extLst>
              <a:ext uri="{FF2B5EF4-FFF2-40B4-BE49-F238E27FC236}">
                <a16:creationId xmlns:a16="http://schemas.microsoft.com/office/drawing/2014/main" id="{C105D328-2D5C-456B-B97A-9C288B0903F8}"/>
              </a:ext>
            </a:extLst>
          </p:cNvPr>
          <p:cNvPicPr>
            <a:picLocks noChangeAspect="1"/>
          </p:cNvPicPr>
          <p:nvPr userDrawn="1"/>
        </p:nvPicPr>
        <p:blipFill>
          <a:blip r:embed="rId2"/>
          <a:stretch>
            <a:fillRect/>
          </a:stretch>
        </p:blipFill>
        <p:spPr>
          <a:xfrm>
            <a:off x="9581688" y="5635986"/>
            <a:ext cx="2600740" cy="1206140"/>
          </a:xfrm>
          <a:prstGeom prst="rect">
            <a:avLst/>
          </a:prstGeom>
        </p:spPr>
      </p:pic>
      <p:cxnSp>
        <p:nvCxnSpPr>
          <p:cNvPr id="5" name="Straight Connector 4">
            <a:extLst>
              <a:ext uri="{FF2B5EF4-FFF2-40B4-BE49-F238E27FC236}">
                <a16:creationId xmlns:a16="http://schemas.microsoft.com/office/drawing/2014/main" id="{6C42B696-0C1A-4092-BA28-C65BF00AAAE6}"/>
              </a:ext>
            </a:extLst>
          </p:cNvPr>
          <p:cNvCxnSpPr>
            <a:cxnSpLocks/>
          </p:cNvCxnSpPr>
          <p:nvPr userDrawn="1"/>
        </p:nvCxnSpPr>
        <p:spPr>
          <a:xfrm>
            <a:off x="711200" y="2438400"/>
            <a:ext cx="10363200" cy="0"/>
          </a:xfrm>
          <a:prstGeom prst="line">
            <a:avLst/>
          </a:prstGeom>
          <a:ln w="3175"/>
          <a:effectLst/>
        </p:spPr>
        <p:style>
          <a:lnRef idx="2">
            <a:schemeClr val="dk1"/>
          </a:lnRef>
          <a:fillRef idx="0">
            <a:schemeClr val="dk1"/>
          </a:fillRef>
          <a:effectRef idx="1">
            <a:schemeClr val="dk1"/>
          </a:effectRef>
          <a:fontRef idx="minor">
            <a:schemeClr val="tx1"/>
          </a:fontRef>
        </p:style>
      </p:cxn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04800" y="6492876"/>
            <a:ext cx="2844800" cy="365125"/>
          </a:xfrm>
          <a:prstGeom prst="rect">
            <a:avLst/>
          </a:prstGeom>
        </p:spPr>
        <p:txBody>
          <a:bodyPr/>
          <a:lstStyle/>
          <a:p>
            <a:fld id="{C2FFFFA8-C424-3D40-8C75-649CC0B3824F}"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atin typeface="Arial Rounded MT Bold" pitchFamily="34" charset="0"/>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atin typeface="Arial Rounded MT Bold"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atin typeface="Arial Rounded MT Bold"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a:xfrm>
            <a:off x="304800" y="6492876"/>
            <a:ext cx="2844800" cy="365125"/>
          </a:xfrm>
          <a:prstGeom prst="rect">
            <a:avLst/>
          </a:prstGeom>
        </p:spPr>
        <p:txBody>
          <a:bodyPr/>
          <a:lstStyle/>
          <a:p>
            <a:fld id="{C2FFFFA8-C424-3D40-8C75-649CC0B3824F}"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1200" y="838200"/>
            <a:ext cx="10363200" cy="1600200"/>
          </a:xfrm>
          <a:prstGeom prst="rect">
            <a:avLst/>
          </a:prstGeom>
        </p:spPr>
        <p:txBody>
          <a:bodyPr anchor="t" anchorCtr="0"/>
          <a:lstStyle>
            <a:lvl1pPr algn="l">
              <a:defRPr sz="3200" b="0" cap="none">
                <a:solidFill>
                  <a:schemeClr val="tx2"/>
                </a:solidFill>
                <a:latin typeface="Arial Rounded MT Bold" pitchFamily="34" charset="0"/>
              </a:defRPr>
            </a:lvl1pPr>
          </a:lstStyle>
          <a:p>
            <a:r>
              <a:rPr lang="en-US" dirty="0"/>
              <a:t>Click To Edit Master Title Style</a:t>
            </a:r>
          </a:p>
        </p:txBody>
      </p:sp>
      <p:sp>
        <p:nvSpPr>
          <p:cNvPr id="3" name="Text Placeholder 2"/>
          <p:cNvSpPr>
            <a:spLocks noGrp="1"/>
          </p:cNvSpPr>
          <p:nvPr>
            <p:ph type="body" idx="1"/>
          </p:nvPr>
        </p:nvSpPr>
        <p:spPr>
          <a:xfrm>
            <a:off x="711200" y="3352798"/>
            <a:ext cx="10363200" cy="1981200"/>
          </a:xfrm>
          <a:prstGeom prst="rect">
            <a:avLst/>
          </a:prstGeom>
        </p:spPr>
        <p:txBody>
          <a:bodyPr anchor="t" anchorCtr="0"/>
          <a:lstStyle>
            <a:lvl1pPr marL="0" indent="0">
              <a:buNone/>
              <a:defRPr sz="2200">
                <a:solidFill>
                  <a:schemeClr val="tx2"/>
                </a:solidFill>
                <a:latin typeface="Arial Rounded MT Bold"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1" name="Text Placeholder 10"/>
          <p:cNvSpPr>
            <a:spLocks noGrp="1"/>
          </p:cNvSpPr>
          <p:nvPr>
            <p:ph type="body" sz="quarter" idx="13"/>
          </p:nvPr>
        </p:nvSpPr>
        <p:spPr>
          <a:xfrm>
            <a:off x="1135797" y="6431198"/>
            <a:ext cx="8432800" cy="426803"/>
          </a:xfrm>
          <a:prstGeom prst="rect">
            <a:avLst/>
          </a:prstGeom>
        </p:spPr>
        <p:txBody>
          <a:bodyPr/>
          <a:lstStyle>
            <a:lvl1pPr marL="0" indent="0">
              <a:buNone/>
              <a:defRPr sz="1800">
                <a:solidFill>
                  <a:schemeClr val="tx2"/>
                </a:solidFill>
                <a:latin typeface="Arial Rounded MT Bold" pitchFamily="34" charset="0"/>
              </a:defRPr>
            </a:lvl1pPr>
          </a:lstStyle>
          <a:p>
            <a:pPr lvl="0"/>
            <a:r>
              <a:rPr lang="en-US" dirty="0"/>
              <a:t>Click to edit Master text styles</a:t>
            </a:r>
          </a:p>
        </p:txBody>
      </p:sp>
      <p:sp>
        <p:nvSpPr>
          <p:cNvPr id="8" name="Rectangle 7">
            <a:extLst>
              <a:ext uri="{FF2B5EF4-FFF2-40B4-BE49-F238E27FC236}">
                <a16:creationId xmlns:a16="http://schemas.microsoft.com/office/drawing/2014/main" id="{5CDAC29C-E8C9-4865-A98C-87D65BD4C227}"/>
              </a:ext>
            </a:extLst>
          </p:cNvPr>
          <p:cNvSpPr/>
          <p:nvPr userDrawn="1"/>
        </p:nvSpPr>
        <p:spPr>
          <a:xfrm>
            <a:off x="-16933" y="-1"/>
            <a:ext cx="321733" cy="6858001"/>
          </a:xfrm>
          <a:prstGeom prst="rect">
            <a:avLst/>
          </a:prstGeom>
          <a:solidFill>
            <a:srgbClr val="E8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5">
            <a:extLst>
              <a:ext uri="{FF2B5EF4-FFF2-40B4-BE49-F238E27FC236}">
                <a16:creationId xmlns:a16="http://schemas.microsoft.com/office/drawing/2014/main" id="{5E0CDCED-CDE7-4336-BF65-DB9AD175A72A}"/>
              </a:ext>
            </a:extLst>
          </p:cNvPr>
          <p:cNvPicPr>
            <a:picLocks noChangeAspect="1"/>
          </p:cNvPicPr>
          <p:nvPr userDrawn="1"/>
        </p:nvPicPr>
        <p:blipFill>
          <a:blip r:embed="rId2"/>
          <a:stretch>
            <a:fillRect/>
          </a:stretch>
        </p:blipFill>
        <p:spPr>
          <a:xfrm>
            <a:off x="9581688" y="5635986"/>
            <a:ext cx="2600740" cy="1206140"/>
          </a:xfrm>
          <a:prstGeom prst="rect">
            <a:avLst/>
          </a:prstGeom>
        </p:spPr>
      </p:pic>
      <p:cxnSp>
        <p:nvCxnSpPr>
          <p:cNvPr id="7" name="Straight Connector 6">
            <a:extLst>
              <a:ext uri="{FF2B5EF4-FFF2-40B4-BE49-F238E27FC236}">
                <a16:creationId xmlns:a16="http://schemas.microsoft.com/office/drawing/2014/main" id="{C9F08BE7-B097-421F-BF90-7BC31B2A0BF9}"/>
              </a:ext>
            </a:extLst>
          </p:cNvPr>
          <p:cNvCxnSpPr>
            <a:cxnSpLocks/>
          </p:cNvCxnSpPr>
          <p:nvPr userDrawn="1"/>
        </p:nvCxnSpPr>
        <p:spPr>
          <a:xfrm>
            <a:off x="711200" y="2692929"/>
            <a:ext cx="10363200" cy="0"/>
          </a:xfrm>
          <a:prstGeom prst="line">
            <a:avLst/>
          </a:prstGeom>
          <a:ln w="3175"/>
          <a:effectLst/>
        </p:spPr>
        <p:style>
          <a:lnRef idx="2">
            <a:schemeClr val="dk1"/>
          </a:lnRef>
          <a:fillRef idx="0">
            <a:schemeClr val="dk1"/>
          </a:fillRef>
          <a:effectRef idx="1">
            <a:schemeClr val="dk1"/>
          </a:effectRef>
          <a:fontRef idx="minor">
            <a:schemeClr val="tx1"/>
          </a:fontRef>
        </p:style>
      </p:cxn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75056"/>
            <a:ext cx="10871200" cy="762000"/>
          </a:xfrm>
          <a:prstGeom prst="rect">
            <a:avLst/>
          </a:prstGeom>
        </p:spPr>
        <p:txBody>
          <a:bodyPr anchor="ctr" anchorCtr="0"/>
          <a:lstStyle>
            <a:lvl1pPr algn="l">
              <a:defRPr sz="3200">
                <a:solidFill>
                  <a:schemeClr val="tx2"/>
                </a:solidFill>
                <a:latin typeface="Arial Rounded MT Bold" pitchFamily="34" charset="0"/>
              </a:defRPr>
            </a:lvl1pPr>
          </a:lstStyle>
          <a:p>
            <a:r>
              <a:rPr lang="en-US" dirty="0"/>
              <a:t>Click to edit Master title style</a:t>
            </a:r>
          </a:p>
        </p:txBody>
      </p:sp>
      <p:sp>
        <p:nvSpPr>
          <p:cNvPr id="3" name="Content Placeholder 2"/>
          <p:cNvSpPr>
            <a:spLocks noGrp="1"/>
          </p:cNvSpPr>
          <p:nvPr>
            <p:ph idx="1"/>
          </p:nvPr>
        </p:nvSpPr>
        <p:spPr>
          <a:xfrm>
            <a:off x="711200" y="1246189"/>
            <a:ext cx="10871200" cy="4116831"/>
          </a:xfrm>
          <a:prstGeom prst="rect">
            <a:avLst/>
          </a:prstGeom>
        </p:spPr>
        <p:txBody>
          <a:bodyPr/>
          <a:lstStyle>
            <a:lvl1pPr>
              <a:defRPr sz="2400">
                <a:latin typeface="Calibri" pitchFamily="34" charset="0"/>
                <a:cs typeface="Calibri" pitchFamily="34" charset="0"/>
              </a:defRPr>
            </a:lvl1pPr>
            <a:lvl2pPr marL="742950" indent="-285750">
              <a:buFont typeface="Arial" panose="020B0604020202020204" pitchFamily="34" charset="0"/>
              <a:buChar char="•"/>
              <a:defRPr sz="2200">
                <a:latin typeface="Calibri" pitchFamily="34" charset="0"/>
                <a:cs typeface="Calibri" pitchFamily="34" charset="0"/>
              </a:defRPr>
            </a:lvl2pPr>
            <a:lvl3pPr>
              <a:defRPr sz="2000">
                <a:latin typeface="Calibri" pitchFamily="34" charset="0"/>
                <a:cs typeface="Calibri" pitchFamily="34" charset="0"/>
              </a:defRPr>
            </a:lvl3pPr>
            <a:lvl4pPr>
              <a:defRPr sz="1800">
                <a:latin typeface="Calibri" pitchFamily="34" charset="0"/>
                <a:cs typeface="Calibri" pitchFamily="34" charset="0"/>
              </a:defRPr>
            </a:lvl4pPr>
            <a:lvl5pPr>
              <a:defRPr sz="1600">
                <a:latin typeface="Calibri" pitchFamily="34" charset="0"/>
                <a:cs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304800" y="6477001"/>
            <a:ext cx="2844800" cy="365125"/>
          </a:xfrm>
          <a:prstGeom prst="rect">
            <a:avLst/>
          </a:prstGeom>
        </p:spPr>
        <p:txBody>
          <a:bodyPr/>
          <a:lstStyle>
            <a:lvl1pPr>
              <a:defRPr sz="1600">
                <a:latin typeface="Calibri" pitchFamily="34" charset="0"/>
                <a:cs typeface="Calibri" pitchFamily="34" charset="0"/>
              </a:defRPr>
            </a:lvl1pPr>
          </a:lstStyle>
          <a:p>
            <a:fld id="{C2FFFFA8-C424-3D40-8C75-649CC0B3824F}" type="slidenum">
              <a:rPr lang="en-US" smtClean="0"/>
              <a:pPr/>
              <a:t>‹#›</a:t>
            </a:fld>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3600" b="1" cap="all">
                <a:solidFill>
                  <a:schemeClr val="tx2"/>
                </a:solidFill>
                <a:latin typeface="Arial Rounded MT Bold" pitchFamily="34" charset="0"/>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accent2"/>
                </a:solidFill>
                <a:latin typeface="Arial Rounded MT Bold"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304800" y="6477001"/>
            <a:ext cx="2844800" cy="365125"/>
          </a:xfrm>
          <a:prstGeom prst="rect">
            <a:avLst/>
          </a:prstGeom>
        </p:spPr>
        <p:txBody>
          <a:bodyPr/>
          <a:lstStyle/>
          <a:p>
            <a:fld id="{C2FFFFA8-C424-3D40-8C75-649CC0B3824F}" type="slidenum">
              <a:rPr lang="en-US" smtClean="0"/>
              <a:pPr/>
              <a:t>‹#›</a:t>
            </a:fld>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11200" y="76200"/>
            <a:ext cx="10972800" cy="762000"/>
          </a:xfrm>
          <a:prstGeom prst="rect">
            <a:avLst/>
          </a:prstGeom>
        </p:spPr>
        <p:txBody>
          <a:bodyPr anchor="ctr" anchorCtr="0"/>
          <a:lstStyle>
            <a:lvl1pPr algn="l">
              <a:defRPr sz="3200">
                <a:solidFill>
                  <a:schemeClr val="tx2"/>
                </a:solidFill>
                <a:latin typeface="Arial Rounded MT Bold"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304800" y="6477001"/>
            <a:ext cx="2844800" cy="365125"/>
          </a:xfrm>
          <a:prstGeom prst="rect">
            <a:avLst/>
          </a:prstGeom>
        </p:spPr>
        <p:txBody>
          <a:bodyPr/>
          <a:lstStyle/>
          <a:p>
            <a:fld id="{C2FFFFA8-C424-3D40-8C75-649CC0B3824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76200"/>
            <a:ext cx="10972800" cy="762000"/>
          </a:xfrm>
          <a:prstGeom prst="rect">
            <a:avLst/>
          </a:prstGeom>
        </p:spPr>
        <p:txBody>
          <a:bodyPr anchor="ctr" anchorCtr="0"/>
          <a:lstStyle>
            <a:lvl1pPr algn="l">
              <a:defRPr sz="3200">
                <a:solidFill>
                  <a:schemeClr val="tx2"/>
                </a:solidFill>
                <a:latin typeface="Arial Rounded MT Bold" pitchFamily="34" charset="0"/>
              </a:defRPr>
            </a:lvl1pPr>
          </a:lstStyle>
          <a:p>
            <a:r>
              <a:rPr lang="en-US" dirty="0"/>
              <a:t>Click to edit Master title style</a:t>
            </a:r>
          </a:p>
        </p:txBody>
      </p:sp>
      <p:sp>
        <p:nvSpPr>
          <p:cNvPr id="3" name="Content Placeholder 2"/>
          <p:cNvSpPr>
            <a:spLocks noGrp="1"/>
          </p:cNvSpPr>
          <p:nvPr>
            <p:ph sz="half" idx="1"/>
          </p:nvPr>
        </p:nvSpPr>
        <p:spPr>
          <a:xfrm>
            <a:off x="711200" y="1219201"/>
            <a:ext cx="5384800" cy="4525963"/>
          </a:xfrm>
          <a:prstGeom prst="rect">
            <a:avLst/>
          </a:prstGeom>
        </p:spPr>
        <p:txBody>
          <a:bodyPr/>
          <a:lstStyle>
            <a:lvl1pPr>
              <a:defRPr sz="2400">
                <a:latin typeface="Calibri" pitchFamily="34" charset="0"/>
                <a:cs typeface="Calibri" pitchFamily="34" charset="0"/>
              </a:defRPr>
            </a:lvl1pPr>
            <a:lvl2pPr>
              <a:defRPr sz="2200">
                <a:latin typeface="Calibri" pitchFamily="34" charset="0"/>
                <a:cs typeface="Calibri" pitchFamily="34" charset="0"/>
              </a:defRPr>
            </a:lvl2pPr>
            <a:lvl3pPr>
              <a:defRPr sz="2000">
                <a:latin typeface="Calibri" pitchFamily="34" charset="0"/>
                <a:cs typeface="Calibri" pitchFamily="34" charset="0"/>
              </a:defRPr>
            </a:lvl3pPr>
            <a:lvl4pPr>
              <a:defRPr sz="1800">
                <a:latin typeface="Calibri" pitchFamily="34" charset="0"/>
                <a:cs typeface="Calibri" pitchFamily="34" charset="0"/>
              </a:defRPr>
            </a:lvl4pPr>
            <a:lvl5pPr>
              <a:defRPr sz="1600">
                <a:latin typeface="Calibri" pitchFamily="34" charset="0"/>
                <a:cs typeface="Calibri"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99200" y="1219201"/>
            <a:ext cx="5384800" cy="4525963"/>
          </a:xfrm>
          <a:prstGeom prst="rect">
            <a:avLst/>
          </a:prstGeom>
        </p:spPr>
        <p:txBody>
          <a:bodyPr/>
          <a:lstStyle>
            <a:lvl1pPr>
              <a:defRPr sz="2400">
                <a:latin typeface="Calibri" pitchFamily="34" charset="0"/>
                <a:cs typeface="Calibri" pitchFamily="34" charset="0"/>
              </a:defRPr>
            </a:lvl1pPr>
            <a:lvl2pPr>
              <a:defRPr sz="2200">
                <a:latin typeface="Calibri" pitchFamily="34" charset="0"/>
                <a:cs typeface="Calibri" pitchFamily="34" charset="0"/>
              </a:defRPr>
            </a:lvl2pPr>
            <a:lvl3pPr>
              <a:defRPr sz="2000">
                <a:latin typeface="Calibri" pitchFamily="34" charset="0"/>
                <a:cs typeface="Calibri" pitchFamily="34" charset="0"/>
              </a:defRPr>
            </a:lvl3pPr>
            <a:lvl4pPr>
              <a:defRPr sz="1800">
                <a:latin typeface="Calibri" pitchFamily="34" charset="0"/>
                <a:cs typeface="Calibri" pitchFamily="34" charset="0"/>
              </a:defRPr>
            </a:lvl4pPr>
            <a:lvl5pPr>
              <a:defRPr sz="1600">
                <a:latin typeface="Calibri" pitchFamily="34" charset="0"/>
                <a:cs typeface="Calibri"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a:xfrm>
            <a:off x="304800" y="6477001"/>
            <a:ext cx="2844800" cy="365125"/>
          </a:xfrm>
          <a:prstGeom prst="rect">
            <a:avLst/>
          </a:prstGeom>
        </p:spPr>
        <p:txBody>
          <a:bodyPr/>
          <a:lstStyle/>
          <a:p>
            <a:fld id="{C2FFFFA8-C424-3D40-8C75-649CC0B3824F}" type="slidenum">
              <a:rPr lang="en-US" smtClean="0"/>
              <a:pPr/>
              <a:t>‹#›</a:t>
            </a:fld>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1200" y="76200"/>
            <a:ext cx="10871200" cy="762000"/>
          </a:xfrm>
          <a:prstGeom prst="rect">
            <a:avLst/>
          </a:prstGeom>
        </p:spPr>
        <p:txBody>
          <a:bodyPr anchor="ctr" anchorCtr="0"/>
          <a:lstStyle>
            <a:lvl1pPr algn="l">
              <a:defRPr sz="3200">
                <a:solidFill>
                  <a:schemeClr val="tx2"/>
                </a:solidFill>
                <a:latin typeface="Arial Rounded MT Bold" pitchFamily="34" charset="0"/>
              </a:defRPr>
            </a:lvl1pPr>
          </a:lstStyle>
          <a:p>
            <a:r>
              <a:rPr lang="en-US" dirty="0"/>
              <a:t>Click to edit Master title style</a:t>
            </a:r>
          </a:p>
        </p:txBody>
      </p:sp>
      <p:sp>
        <p:nvSpPr>
          <p:cNvPr id="3" name="Text Placeholder 2"/>
          <p:cNvSpPr>
            <a:spLocks noGrp="1"/>
          </p:cNvSpPr>
          <p:nvPr>
            <p:ph type="body" idx="1"/>
          </p:nvPr>
        </p:nvSpPr>
        <p:spPr>
          <a:xfrm>
            <a:off x="711200" y="1154113"/>
            <a:ext cx="5386917" cy="639762"/>
          </a:xfrm>
          <a:prstGeom prst="rect">
            <a:avLst/>
          </a:prstGeom>
        </p:spPr>
        <p:txBody>
          <a:bodyPr anchor="b"/>
          <a:lstStyle>
            <a:lvl1pPr marL="0" indent="0">
              <a:buNone/>
              <a:defRPr sz="2000" b="1">
                <a:solidFill>
                  <a:schemeClr val="accent2"/>
                </a:solidFill>
                <a:latin typeface="Arial Rounded MT Bold"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11200" y="1793875"/>
            <a:ext cx="5386917" cy="3951288"/>
          </a:xfrm>
          <a:prstGeom prst="rect">
            <a:avLst/>
          </a:prstGeom>
        </p:spPr>
        <p:txBody>
          <a:bodyPr/>
          <a:lstStyle>
            <a:lvl1pPr>
              <a:defRPr sz="2400">
                <a:latin typeface="Calibri" pitchFamily="34" charset="0"/>
                <a:cs typeface="Calibri" pitchFamily="34" charset="0"/>
              </a:defRPr>
            </a:lvl1pPr>
            <a:lvl2pPr>
              <a:defRPr sz="2200">
                <a:latin typeface="Calibri" pitchFamily="34" charset="0"/>
                <a:cs typeface="Calibri" pitchFamily="34" charset="0"/>
              </a:defRPr>
            </a:lvl2pPr>
            <a:lvl3pPr>
              <a:defRPr sz="2000">
                <a:latin typeface="Calibri" pitchFamily="34" charset="0"/>
                <a:cs typeface="Calibri" pitchFamily="34" charset="0"/>
              </a:defRPr>
            </a:lvl3pPr>
            <a:lvl4pPr>
              <a:defRPr sz="1800">
                <a:latin typeface="Calibri" pitchFamily="34" charset="0"/>
                <a:cs typeface="Calibri" pitchFamily="34" charset="0"/>
              </a:defRPr>
            </a:lvl4pPr>
            <a:lvl5pPr>
              <a:defRPr sz="1600">
                <a:latin typeface="Calibri" pitchFamily="34" charset="0"/>
                <a:cs typeface="Calibri"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94968" y="1154113"/>
            <a:ext cx="5389033" cy="639762"/>
          </a:xfrm>
          <a:prstGeom prst="rect">
            <a:avLst/>
          </a:prstGeom>
        </p:spPr>
        <p:txBody>
          <a:bodyPr anchor="b"/>
          <a:lstStyle>
            <a:lvl1pPr marL="0" indent="0">
              <a:buNone/>
              <a:defRPr sz="2000" b="1">
                <a:solidFill>
                  <a:schemeClr val="accent2"/>
                </a:solidFill>
                <a:latin typeface="Arial Rounded MT Bold"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94968" y="1793875"/>
            <a:ext cx="5389033" cy="3951288"/>
          </a:xfrm>
          <a:prstGeom prst="rect">
            <a:avLst/>
          </a:prstGeom>
        </p:spPr>
        <p:txBody>
          <a:bodyPr/>
          <a:lstStyle>
            <a:lvl1pPr>
              <a:defRPr sz="2400">
                <a:latin typeface="Calibri" pitchFamily="34" charset="0"/>
                <a:cs typeface="Calibri" pitchFamily="34" charset="0"/>
              </a:defRPr>
            </a:lvl1pPr>
            <a:lvl2pPr>
              <a:defRPr sz="2200">
                <a:latin typeface="Calibri" pitchFamily="34" charset="0"/>
                <a:cs typeface="Calibri" pitchFamily="34" charset="0"/>
              </a:defRPr>
            </a:lvl2pPr>
            <a:lvl3pPr>
              <a:defRPr sz="2000">
                <a:latin typeface="Calibri" pitchFamily="34" charset="0"/>
                <a:cs typeface="Calibri" pitchFamily="34" charset="0"/>
              </a:defRPr>
            </a:lvl3pPr>
            <a:lvl4pPr>
              <a:defRPr sz="1800">
                <a:latin typeface="Calibri" pitchFamily="34" charset="0"/>
                <a:cs typeface="Calibri" pitchFamily="34" charset="0"/>
              </a:defRPr>
            </a:lvl4pPr>
            <a:lvl5pPr>
              <a:defRPr sz="1600">
                <a:latin typeface="Calibri" pitchFamily="34" charset="0"/>
                <a:cs typeface="Calibri"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304800" y="6477001"/>
            <a:ext cx="2844800" cy="365125"/>
          </a:xfrm>
          <a:prstGeom prst="rect">
            <a:avLst/>
          </a:prstGeom>
        </p:spPr>
        <p:txBody>
          <a:bodyPr/>
          <a:lstStyle/>
          <a:p>
            <a:fld id="{C2FFFFA8-C424-3D40-8C75-649CC0B3824F}"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11200" y="76200"/>
            <a:ext cx="10972800" cy="762000"/>
          </a:xfrm>
          <a:prstGeom prst="rect">
            <a:avLst/>
          </a:prstGeom>
        </p:spPr>
        <p:txBody>
          <a:bodyPr anchor="ctr" anchorCtr="0"/>
          <a:lstStyle>
            <a:lvl1pPr algn="l">
              <a:defRPr sz="3200">
                <a:solidFill>
                  <a:schemeClr val="tx1"/>
                </a:solidFill>
                <a:latin typeface="Arial Rounded MT Bold"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304800" y="6477001"/>
            <a:ext cx="2844800" cy="365125"/>
          </a:xfrm>
          <a:prstGeom prst="rect">
            <a:avLst/>
          </a:prstGeom>
        </p:spPr>
        <p:txBody>
          <a:bodyPr/>
          <a:lstStyle>
            <a:lvl1pPr>
              <a:defRPr>
                <a:solidFill>
                  <a:schemeClr val="bg1"/>
                </a:solidFill>
              </a:defRPr>
            </a:lvl1pPr>
          </a:lstStyle>
          <a:p>
            <a:fld id="{C2FFFFA8-C424-3D40-8C75-649CC0B3824F}" type="slidenum">
              <a:rPr lang="en-US" smtClean="0"/>
              <a:pPr/>
              <a:t>‹#›</a:t>
            </a:fld>
            <a:endParaRPr lang="en-US"/>
          </a:p>
        </p:txBody>
      </p:sp>
      <p:sp>
        <p:nvSpPr>
          <p:cNvPr id="10" name="Rectangle 9">
            <a:extLst>
              <a:ext uri="{FF2B5EF4-FFF2-40B4-BE49-F238E27FC236}">
                <a16:creationId xmlns:a16="http://schemas.microsoft.com/office/drawing/2014/main" id="{21312B8E-919D-4D4F-8C10-632C12954F7C}"/>
              </a:ext>
            </a:extLst>
          </p:cNvPr>
          <p:cNvSpPr/>
          <p:nvPr userDrawn="1"/>
        </p:nvSpPr>
        <p:spPr>
          <a:xfrm>
            <a:off x="16199" y="-2623"/>
            <a:ext cx="321733" cy="6858001"/>
          </a:xfrm>
          <a:prstGeom prst="rect">
            <a:avLst/>
          </a:prstGeom>
          <a:solidFill>
            <a:srgbClr val="E8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Logo">
    <p:spTree>
      <p:nvGrpSpPr>
        <p:cNvPr id="1" name=""/>
        <p:cNvGrpSpPr/>
        <p:nvPr/>
      </p:nvGrpSpPr>
      <p:grpSpPr>
        <a:xfrm>
          <a:off x="0" y="0"/>
          <a:ext cx="0" cy="0"/>
          <a:chOff x="0" y="0"/>
          <a:chExt cx="0" cy="0"/>
        </a:xfrm>
      </p:grpSpPr>
      <p:sp>
        <p:nvSpPr>
          <p:cNvPr id="7" name="TextBox 6"/>
          <p:cNvSpPr txBox="1"/>
          <p:nvPr userDrawn="1"/>
        </p:nvSpPr>
        <p:spPr>
          <a:xfrm>
            <a:off x="1647752" y="2397947"/>
            <a:ext cx="9054059" cy="1508105"/>
          </a:xfrm>
          <a:prstGeom prst="rect">
            <a:avLst/>
          </a:prstGeom>
          <a:noFill/>
        </p:spPr>
        <p:txBody>
          <a:bodyPr wrap="square" rtlCol="0">
            <a:spAutoFit/>
          </a:bodyPr>
          <a:lstStyle/>
          <a:p>
            <a:pPr algn="ctr"/>
            <a:r>
              <a:rPr lang="en-US" sz="3200" spc="100" dirty="0">
                <a:solidFill>
                  <a:schemeClr val="tx1"/>
                </a:solidFill>
                <a:latin typeface="Arial Rounded MT Bold" pitchFamily="34" charset="0"/>
                <a:cs typeface="Arial Bold"/>
              </a:rPr>
              <a:t>Zixuan (Maggie) Meng</a:t>
            </a:r>
          </a:p>
          <a:p>
            <a:pPr algn="ctr"/>
            <a:r>
              <a:rPr lang="en-US" sz="3200" spc="100" dirty="0">
                <a:solidFill>
                  <a:schemeClr val="tx1"/>
                </a:solidFill>
                <a:latin typeface="Arial Rounded MT Bold" pitchFamily="34" charset="0"/>
                <a:cs typeface="Arial Bold"/>
              </a:rPr>
              <a:t>	</a:t>
            </a:r>
          </a:p>
          <a:p>
            <a:pPr algn="ctr"/>
            <a:r>
              <a:rPr lang="en-US" sz="2800" spc="100" dirty="0">
                <a:solidFill>
                  <a:schemeClr val="tx1"/>
                </a:solidFill>
                <a:latin typeface="Arial Rounded MT Bold" pitchFamily="34" charset="0"/>
                <a:cs typeface="Arial Bold"/>
              </a:rPr>
              <a:t>Zixuan.Meng@utdallas.edu</a:t>
            </a:r>
          </a:p>
        </p:txBody>
      </p:sp>
      <p:sp>
        <p:nvSpPr>
          <p:cNvPr id="8" name="Rectangle 7">
            <a:extLst>
              <a:ext uri="{FF2B5EF4-FFF2-40B4-BE49-F238E27FC236}">
                <a16:creationId xmlns:a16="http://schemas.microsoft.com/office/drawing/2014/main" id="{255D0C23-B838-415E-BFEC-946462E799E7}"/>
              </a:ext>
            </a:extLst>
          </p:cNvPr>
          <p:cNvSpPr/>
          <p:nvPr userDrawn="1"/>
        </p:nvSpPr>
        <p:spPr>
          <a:xfrm>
            <a:off x="16199" y="-2623"/>
            <a:ext cx="321733" cy="6858001"/>
          </a:xfrm>
          <a:prstGeom prst="rect">
            <a:avLst/>
          </a:prstGeom>
          <a:solidFill>
            <a:srgbClr val="E8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16933" y="-1"/>
            <a:ext cx="321733" cy="6858001"/>
          </a:xfrm>
          <a:prstGeom prst="rect">
            <a:avLst/>
          </a:prstGeom>
          <a:solidFill>
            <a:srgbClr val="E8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Slide Number Placeholder 5"/>
          <p:cNvSpPr>
            <a:spLocks noGrp="1"/>
          </p:cNvSpPr>
          <p:nvPr>
            <p:ph type="sldNum" sz="quarter" idx="4"/>
          </p:nvPr>
        </p:nvSpPr>
        <p:spPr>
          <a:xfrm>
            <a:off x="287867" y="6477001"/>
            <a:ext cx="3031067" cy="365125"/>
          </a:xfrm>
          <a:prstGeom prst="rect">
            <a:avLst/>
          </a:prstGeom>
        </p:spPr>
        <p:txBody>
          <a:bodyPr/>
          <a:lstStyle>
            <a:lvl1pPr>
              <a:defRPr sz="1600">
                <a:solidFill>
                  <a:schemeClr val="tx2"/>
                </a:solidFill>
                <a:latin typeface="Calibri" pitchFamily="34" charset="0"/>
                <a:cs typeface="Calibri" pitchFamily="34" charset="0"/>
              </a:defRPr>
            </a:lvl1pPr>
          </a:lstStyle>
          <a:p>
            <a:fld id="{C2FFFFA8-C424-3D40-8C75-649CC0B3824F}" type="slidenum">
              <a:rPr lang="en-US" smtClean="0"/>
              <a:pPr/>
              <a:t>‹#›</a:t>
            </a:fld>
            <a:endParaRPr lang="en-US"/>
          </a:p>
        </p:txBody>
      </p:sp>
      <p:sp>
        <p:nvSpPr>
          <p:cNvPr id="9" name="Isosceles Triangle 8"/>
          <p:cNvSpPr/>
          <p:nvPr/>
        </p:nvSpPr>
        <p:spPr>
          <a:xfrm rot="5400000">
            <a:off x="-237071" y="211665"/>
            <a:ext cx="914400" cy="491068"/>
          </a:xfrm>
          <a:prstGeom prst="triangle">
            <a:avLst/>
          </a:prstGeom>
          <a:solidFill>
            <a:srgbClr val="FFB4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 name="Picture 3">
            <a:extLst>
              <a:ext uri="{FF2B5EF4-FFF2-40B4-BE49-F238E27FC236}">
                <a16:creationId xmlns:a16="http://schemas.microsoft.com/office/drawing/2014/main" id="{D914EEF7-BAF0-4BDB-864A-8ECEBB7E1F9C}"/>
              </a:ext>
            </a:extLst>
          </p:cNvPr>
          <p:cNvPicPr>
            <a:picLocks noChangeAspect="1"/>
          </p:cNvPicPr>
          <p:nvPr userDrawn="1"/>
        </p:nvPicPr>
        <p:blipFill>
          <a:blip r:embed="rId13"/>
          <a:stretch>
            <a:fillRect/>
          </a:stretch>
        </p:blipFill>
        <p:spPr>
          <a:xfrm>
            <a:off x="9581688" y="5635986"/>
            <a:ext cx="2600740" cy="1206140"/>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 id="2147483661" r:id="rId2"/>
    <p:sldLayoutId id="2147483650" r:id="rId3"/>
    <p:sldLayoutId id="2147483660" r:id="rId4"/>
    <p:sldLayoutId id="2147483654" r:id="rId5"/>
    <p:sldLayoutId id="2147483652" r:id="rId6"/>
    <p:sldLayoutId id="2147483653" r:id="rId7"/>
    <p:sldLayoutId id="2147483663" r:id="rId8"/>
    <p:sldLayoutId id="2147483655" r:id="rId9"/>
    <p:sldLayoutId id="2147483662" r:id="rId10"/>
    <p:sldLayoutId id="2147483657" r:id="rId11"/>
  </p:sldLayoutIdLst>
  <p:transition>
    <p:fade/>
  </p:transition>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03348" y="683455"/>
            <a:ext cx="11480800" cy="1828799"/>
          </a:xfrm>
        </p:spPr>
        <p:txBody>
          <a:bodyPr/>
          <a:lstStyle/>
          <a:p>
            <a:r>
              <a:rPr lang="en-US" sz="3600" dirty="0"/>
              <a:t>Applied Machine Learning - </a:t>
            </a:r>
            <a:r>
              <a:rPr lang="en-US" sz="2800" dirty="0"/>
              <a:t>Group Project </a:t>
            </a:r>
            <a:br>
              <a:rPr lang="en-US" dirty="0"/>
            </a:br>
            <a:br>
              <a:rPr lang="en-US" sz="2400" dirty="0"/>
            </a:br>
            <a:r>
              <a:rPr lang="en-IN" b="1" dirty="0">
                <a:solidFill>
                  <a:schemeClr val="accent2"/>
                </a:solidFill>
              </a:rPr>
              <a:t>CREDIT CARD DEFAULTER CLASSIFICATION</a:t>
            </a:r>
            <a:br>
              <a:rPr lang="en-IN" b="1" dirty="0"/>
            </a:br>
            <a:br>
              <a:rPr lang="en-US" sz="2400" dirty="0"/>
            </a:br>
            <a:br>
              <a:rPr lang="en-US" sz="2400" dirty="0"/>
            </a:br>
            <a:endParaRPr lang="en-US" dirty="0"/>
          </a:p>
        </p:txBody>
      </p:sp>
      <p:sp>
        <p:nvSpPr>
          <p:cNvPr id="9" name="Text Placeholder 8"/>
          <p:cNvSpPr>
            <a:spLocks noGrp="1"/>
          </p:cNvSpPr>
          <p:nvPr>
            <p:ph type="body" idx="1"/>
          </p:nvPr>
        </p:nvSpPr>
        <p:spPr>
          <a:xfrm>
            <a:off x="914400" y="4071731"/>
            <a:ext cx="10363200" cy="1828800"/>
          </a:xfrm>
        </p:spPr>
        <p:txBody>
          <a:bodyPr/>
          <a:lstStyle/>
          <a:p>
            <a:r>
              <a:rPr lang="en-US" sz="2000" b="1" u="sng" dirty="0">
                <a:latin typeface="Times New Roman" panose="02020603050405020304" pitchFamily="18" charset="0"/>
                <a:cs typeface="Times New Roman" panose="02020603050405020304" pitchFamily="18" charset="0"/>
              </a:rPr>
              <a:t>Group-11</a:t>
            </a:r>
            <a:endParaRPr lang="en-US" sz="2000" b="1" u="sng" dirty="0"/>
          </a:p>
          <a:p>
            <a:r>
              <a:rPr lang="en-US" sz="1800" b="1" dirty="0" err="1"/>
              <a:t>Abhiram</a:t>
            </a:r>
            <a:r>
              <a:rPr lang="en-US" sz="1800" b="1" dirty="0"/>
              <a:t> </a:t>
            </a:r>
            <a:r>
              <a:rPr lang="en-US" sz="1800" b="1" dirty="0" err="1"/>
              <a:t>Karumanchi</a:t>
            </a:r>
            <a:endParaRPr lang="en-US" sz="1800" b="1" dirty="0"/>
          </a:p>
          <a:p>
            <a:r>
              <a:rPr lang="en-US" sz="1800" b="1" dirty="0"/>
              <a:t>Haritha </a:t>
            </a:r>
            <a:r>
              <a:rPr lang="en-US" sz="1800" b="1" dirty="0" err="1"/>
              <a:t>Chilakala</a:t>
            </a:r>
            <a:endParaRPr lang="en-US" sz="1800" b="1" dirty="0"/>
          </a:p>
          <a:p>
            <a:r>
              <a:rPr lang="en-US" sz="1800" b="1" dirty="0"/>
              <a:t>Sai </a:t>
            </a:r>
            <a:r>
              <a:rPr lang="en-US" sz="1800" b="1" dirty="0" err="1"/>
              <a:t>Praneetha</a:t>
            </a:r>
            <a:r>
              <a:rPr lang="en-US" sz="1800" b="1" dirty="0"/>
              <a:t> </a:t>
            </a:r>
            <a:r>
              <a:rPr lang="en-US" sz="1800" b="1" dirty="0" err="1"/>
              <a:t>Pathakamuri</a:t>
            </a:r>
            <a:endParaRPr lang="en-US" sz="1800" b="1" dirty="0"/>
          </a:p>
          <a:p>
            <a:r>
              <a:rPr lang="en-US" sz="1800" b="1" dirty="0" err="1"/>
              <a:t>Sindhuri</a:t>
            </a:r>
            <a:r>
              <a:rPr lang="en-US" sz="1800" b="1" dirty="0"/>
              <a:t> </a:t>
            </a:r>
            <a:r>
              <a:rPr lang="en-US" sz="1800" b="1" dirty="0" err="1"/>
              <a:t>Bonam</a:t>
            </a:r>
            <a:endParaRPr lang="en-US" sz="1800" b="1" dirty="0"/>
          </a:p>
          <a:p>
            <a:r>
              <a:rPr lang="en-US" sz="1800" b="1" dirty="0"/>
              <a:t>Vicki Song</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956E89-1A7F-DDC3-4F21-0F4EB04DE841}"/>
              </a:ext>
            </a:extLst>
          </p:cNvPr>
          <p:cNvSpPr txBox="1">
            <a:spLocks/>
          </p:cNvSpPr>
          <p:nvPr/>
        </p:nvSpPr>
        <p:spPr>
          <a:xfrm>
            <a:off x="-1660311" y="182322"/>
            <a:ext cx="10871200" cy="762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chemeClr val="tx2"/>
                </a:solidFill>
                <a:latin typeface="Arial Rounded MT Bold" pitchFamily="34" charset="0"/>
              </a:rPr>
              <a:t>DATA PRE-PROCESSING – part2</a:t>
            </a:r>
            <a:endParaRPr lang="en-US" sz="2800" dirty="0"/>
          </a:p>
        </p:txBody>
      </p:sp>
      <p:sp>
        <p:nvSpPr>
          <p:cNvPr id="4" name="Content Placeholder 2">
            <a:extLst>
              <a:ext uri="{FF2B5EF4-FFF2-40B4-BE49-F238E27FC236}">
                <a16:creationId xmlns:a16="http://schemas.microsoft.com/office/drawing/2014/main" id="{46213138-86E1-CA41-5B2F-0955D0698C58}"/>
              </a:ext>
            </a:extLst>
          </p:cNvPr>
          <p:cNvSpPr txBox="1">
            <a:spLocks/>
          </p:cNvSpPr>
          <p:nvPr/>
        </p:nvSpPr>
        <p:spPr>
          <a:xfrm>
            <a:off x="737704" y="1643271"/>
            <a:ext cx="5265530" cy="4843974"/>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sz="2000" b="1" u="sng" dirty="0">
                <a:latin typeface="Calibri" pitchFamily="34" charset="0"/>
                <a:cs typeface="Calibri" pitchFamily="34" charset="0"/>
              </a:rPr>
              <a:t>Train-Test splitting</a:t>
            </a:r>
          </a:p>
          <a:p>
            <a:pPr lvl="1">
              <a:lnSpc>
                <a:spcPct val="90000"/>
              </a:lnSpc>
            </a:pPr>
            <a:r>
              <a:rPr lang="en-IN" sz="2000" dirty="0">
                <a:latin typeface="Calibri" pitchFamily="34" charset="0"/>
                <a:cs typeface="Calibri" pitchFamily="34" charset="0"/>
              </a:rPr>
              <a:t>The dataset is divided in training set and test set, with the proportion 3:1. </a:t>
            </a:r>
          </a:p>
          <a:p>
            <a:pPr lvl="1">
              <a:lnSpc>
                <a:spcPct val="90000"/>
              </a:lnSpc>
            </a:pPr>
            <a:endParaRPr lang="en-IN" sz="2000" dirty="0">
              <a:latin typeface="Calibri" pitchFamily="34" charset="0"/>
              <a:cs typeface="Calibri" pitchFamily="34" charset="0"/>
            </a:endParaRPr>
          </a:p>
          <a:p>
            <a:pPr lvl="1">
              <a:lnSpc>
                <a:spcPct val="90000"/>
              </a:lnSpc>
            </a:pPr>
            <a:r>
              <a:rPr lang="en-IN" sz="2000" dirty="0">
                <a:latin typeface="Calibri" pitchFamily="34" charset="0"/>
                <a:cs typeface="Calibri" pitchFamily="34" charset="0"/>
              </a:rPr>
              <a:t>Given the imbalance fashion in the original dataset a </a:t>
            </a:r>
            <a:r>
              <a:rPr lang="en-IN" sz="2000" i="1" u="sng" dirty="0">
                <a:latin typeface="Calibri" pitchFamily="34" charset="0"/>
                <a:cs typeface="Calibri" pitchFamily="34" charset="0"/>
              </a:rPr>
              <a:t>stratified sampling strategy </a:t>
            </a:r>
            <a:r>
              <a:rPr lang="en-IN" sz="2000" dirty="0">
                <a:latin typeface="Calibri" pitchFamily="34" charset="0"/>
                <a:cs typeface="Calibri" pitchFamily="34" charset="0"/>
              </a:rPr>
              <a:t>has been applied during the split</a:t>
            </a:r>
          </a:p>
          <a:p>
            <a:pPr lvl="1">
              <a:lnSpc>
                <a:spcPct val="90000"/>
              </a:lnSpc>
            </a:pPr>
            <a:endParaRPr lang="en-IN" sz="2000" dirty="0">
              <a:latin typeface="Calibri" pitchFamily="34" charset="0"/>
              <a:cs typeface="Calibri" pitchFamily="34" charset="0"/>
            </a:endParaRPr>
          </a:p>
          <a:p>
            <a:pPr lvl="1">
              <a:lnSpc>
                <a:spcPct val="90000"/>
              </a:lnSpc>
            </a:pPr>
            <a:r>
              <a:rPr lang="en-IN" sz="2000" dirty="0">
                <a:latin typeface="Calibri" pitchFamily="34" charset="0"/>
                <a:cs typeface="Calibri" pitchFamily="34" charset="0"/>
              </a:rPr>
              <a:t>To maintain that the proportion of defaulters/non-defaulters clients in each of the final sets would approximately be the same as the initial one.</a:t>
            </a:r>
          </a:p>
          <a:p>
            <a:pPr lvl="1">
              <a:lnSpc>
                <a:spcPct val="90000"/>
              </a:lnSpc>
            </a:pPr>
            <a:endParaRPr lang="en-IN" sz="1700" dirty="0">
              <a:latin typeface="Calibri" pitchFamily="34" charset="0"/>
              <a:cs typeface="Calibri" pitchFamily="34" charset="0"/>
            </a:endParaRPr>
          </a:p>
          <a:p>
            <a:pPr lvl="1">
              <a:lnSpc>
                <a:spcPct val="90000"/>
              </a:lnSpc>
            </a:pPr>
            <a:endParaRPr lang="en-IN"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a:lnSpc>
                <a:spcPct val="90000"/>
              </a:lnSpc>
            </a:pPr>
            <a:endParaRPr lang="en-US" sz="1700" b="1" u="sng" dirty="0">
              <a:latin typeface="Calibri" pitchFamily="34" charset="0"/>
              <a:cs typeface="Calibri" pitchFamily="34" charset="0"/>
            </a:endParaRPr>
          </a:p>
          <a:p>
            <a:pPr marL="0" indent="0">
              <a:lnSpc>
                <a:spcPct val="90000"/>
              </a:lnSpc>
              <a:buNone/>
            </a:pPr>
            <a:endParaRPr lang="en-US" sz="1700" b="1" u="sng" dirty="0">
              <a:latin typeface="Calibri" pitchFamily="34" charset="0"/>
              <a:cs typeface="Calibri" pitchFamily="34" charset="0"/>
            </a:endParaRPr>
          </a:p>
          <a:p>
            <a:pPr marL="457200" lvl="1" indent="0">
              <a:lnSpc>
                <a:spcPct val="90000"/>
              </a:lnSpc>
              <a:buNone/>
            </a:pPr>
            <a:endParaRPr lang="en-US" sz="1700" dirty="0">
              <a:latin typeface="Calibri" pitchFamily="34" charset="0"/>
              <a:cs typeface="Calibri" pitchFamily="34" charset="0"/>
            </a:endParaRPr>
          </a:p>
        </p:txBody>
      </p:sp>
      <p:pic>
        <p:nvPicPr>
          <p:cNvPr id="6" name="Picture 5" descr="Text, letter&#10;&#10;Description automatically generated">
            <a:extLst>
              <a:ext uri="{FF2B5EF4-FFF2-40B4-BE49-F238E27FC236}">
                <a16:creationId xmlns:a16="http://schemas.microsoft.com/office/drawing/2014/main" id="{C06B0EA0-1584-FE0E-F65C-23C62B0DF6A4}"/>
              </a:ext>
            </a:extLst>
          </p:cNvPr>
          <p:cNvPicPr>
            <a:picLocks noChangeAspect="1"/>
          </p:cNvPicPr>
          <p:nvPr/>
        </p:nvPicPr>
        <p:blipFill>
          <a:blip r:embed="rId2"/>
          <a:stretch>
            <a:fillRect/>
          </a:stretch>
        </p:blipFill>
        <p:spPr>
          <a:xfrm>
            <a:off x="6435484" y="2067339"/>
            <a:ext cx="3848203" cy="2223209"/>
          </a:xfrm>
          <a:prstGeom prst="rect">
            <a:avLst/>
          </a:prstGeom>
          <a:ln>
            <a:solidFill>
              <a:schemeClr val="tx1">
                <a:alpha val="93000"/>
              </a:schemeClr>
            </a:solidFill>
          </a:ln>
        </p:spPr>
      </p:pic>
    </p:spTree>
    <p:extLst>
      <p:ext uri="{BB962C8B-B14F-4D97-AF65-F5344CB8AC3E}">
        <p14:creationId xmlns:p14="http://schemas.microsoft.com/office/powerpoint/2010/main" val="5293171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956E89-1A7F-DDC3-4F21-0F4EB04DE841}"/>
              </a:ext>
            </a:extLst>
          </p:cNvPr>
          <p:cNvSpPr txBox="1">
            <a:spLocks/>
          </p:cNvSpPr>
          <p:nvPr/>
        </p:nvSpPr>
        <p:spPr>
          <a:xfrm>
            <a:off x="-2771659" y="182322"/>
            <a:ext cx="10871200" cy="762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chemeClr val="tx2"/>
                </a:solidFill>
                <a:latin typeface="Arial Rounded MT Bold" pitchFamily="34" charset="0"/>
              </a:rPr>
              <a:t>  MODEL SELECTION</a:t>
            </a:r>
            <a:r>
              <a:rPr lang="en-US" sz="2800" dirty="0">
                <a:solidFill>
                  <a:schemeClr val="tx2"/>
                </a:solidFill>
                <a:latin typeface="Arial Rounded MT Bold" pitchFamily="34" charset="0"/>
              </a:rPr>
              <a:t> </a:t>
            </a:r>
            <a:endParaRPr lang="en-US" sz="2800" dirty="0"/>
          </a:p>
        </p:txBody>
      </p:sp>
      <p:sp>
        <p:nvSpPr>
          <p:cNvPr id="4" name="Content Placeholder 2">
            <a:extLst>
              <a:ext uri="{FF2B5EF4-FFF2-40B4-BE49-F238E27FC236}">
                <a16:creationId xmlns:a16="http://schemas.microsoft.com/office/drawing/2014/main" id="{46213138-86E1-CA41-5B2F-0955D0698C58}"/>
              </a:ext>
            </a:extLst>
          </p:cNvPr>
          <p:cNvSpPr txBox="1">
            <a:spLocks/>
          </p:cNvSpPr>
          <p:nvPr/>
        </p:nvSpPr>
        <p:spPr>
          <a:xfrm>
            <a:off x="711199" y="944322"/>
            <a:ext cx="10908829" cy="511885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IN" sz="1600" dirty="0">
              <a:latin typeface="Calibri" pitchFamily="34" charset="0"/>
              <a:cs typeface="Calibri" pitchFamily="34" charset="0"/>
            </a:endParaRPr>
          </a:p>
          <a:p>
            <a:r>
              <a:rPr lang="en-IN" sz="2400" dirty="0"/>
              <a:t>Logistic Regression</a:t>
            </a:r>
          </a:p>
          <a:p>
            <a:r>
              <a:rPr lang="en-IN" sz="2400" dirty="0"/>
              <a:t>Stochastic Gradient Descent</a:t>
            </a:r>
          </a:p>
          <a:p>
            <a:r>
              <a:rPr lang="en-IN" sz="2400" dirty="0"/>
              <a:t>K-Nearest Neighbour</a:t>
            </a:r>
          </a:p>
          <a:p>
            <a:r>
              <a:rPr lang="en-IN" sz="2400" dirty="0"/>
              <a:t>Support Vector machine</a:t>
            </a:r>
          </a:p>
          <a:p>
            <a:r>
              <a:rPr lang="en-IN" sz="2400" dirty="0"/>
              <a:t>Gaussian Naïve bayes</a:t>
            </a:r>
          </a:p>
          <a:p>
            <a:r>
              <a:rPr lang="en-IN" sz="2400" dirty="0"/>
              <a:t>Decision Trees</a:t>
            </a:r>
          </a:p>
          <a:p>
            <a:r>
              <a:rPr lang="en-IN" sz="2400" dirty="0"/>
              <a:t>Random forest </a:t>
            </a:r>
          </a:p>
          <a:p>
            <a:endParaRPr lang="en-IN" sz="2400" dirty="0"/>
          </a:p>
          <a:p>
            <a:pPr marL="0" indent="0">
              <a:buNone/>
            </a:pPr>
            <a:br>
              <a:rPr lang="en-IN" dirty="0"/>
            </a:br>
            <a:endParaRPr lang="en-IN"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a:lnSpc>
                <a:spcPct val="90000"/>
              </a:lnSpc>
            </a:pPr>
            <a:endParaRPr lang="en-US" sz="1700" b="1" u="sng" dirty="0">
              <a:latin typeface="Calibri" pitchFamily="34" charset="0"/>
              <a:cs typeface="Calibri" pitchFamily="34" charset="0"/>
            </a:endParaRPr>
          </a:p>
          <a:p>
            <a:pPr marL="0" indent="0">
              <a:lnSpc>
                <a:spcPct val="90000"/>
              </a:lnSpc>
              <a:buNone/>
            </a:pPr>
            <a:endParaRPr lang="en-US" sz="1700" b="1" u="sng" dirty="0">
              <a:latin typeface="Calibri" pitchFamily="34" charset="0"/>
              <a:cs typeface="Calibri" pitchFamily="34" charset="0"/>
            </a:endParaRPr>
          </a:p>
          <a:p>
            <a:pPr marL="457200" lvl="1" indent="0">
              <a:lnSpc>
                <a:spcPct val="90000"/>
              </a:lnSpc>
              <a:buNone/>
            </a:pPr>
            <a:endParaRPr lang="en-US" sz="1700" dirty="0">
              <a:latin typeface="Calibri" pitchFamily="34" charset="0"/>
              <a:cs typeface="Calibri" pitchFamily="34" charset="0"/>
            </a:endParaRPr>
          </a:p>
        </p:txBody>
      </p:sp>
      <p:pic>
        <p:nvPicPr>
          <p:cNvPr id="1026" name="Picture 2" descr="How To Guide: Selecting and Preparing Images for Your Website">
            <a:extLst>
              <a:ext uri="{FF2B5EF4-FFF2-40B4-BE49-F238E27FC236}">
                <a16:creationId xmlns:a16="http://schemas.microsoft.com/office/drawing/2014/main" id="{48686A39-B32C-9619-FB6E-5AA667131F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166" y="944322"/>
            <a:ext cx="36703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0576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956E89-1A7F-DDC3-4F21-0F4EB04DE841}"/>
              </a:ext>
            </a:extLst>
          </p:cNvPr>
          <p:cNvSpPr txBox="1">
            <a:spLocks/>
          </p:cNvSpPr>
          <p:nvPr/>
        </p:nvSpPr>
        <p:spPr>
          <a:xfrm>
            <a:off x="-3086453" y="210974"/>
            <a:ext cx="11855698" cy="762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chemeClr val="tx2"/>
                </a:solidFill>
                <a:latin typeface="Arial Rounded MT Bold" pitchFamily="34" charset="0"/>
              </a:rPr>
              <a:t>											Logistic Regression </a:t>
            </a:r>
          </a:p>
        </p:txBody>
      </p:sp>
      <p:sp>
        <p:nvSpPr>
          <p:cNvPr id="4" name="Content Placeholder 2">
            <a:extLst>
              <a:ext uri="{FF2B5EF4-FFF2-40B4-BE49-F238E27FC236}">
                <a16:creationId xmlns:a16="http://schemas.microsoft.com/office/drawing/2014/main" id="{46213138-86E1-CA41-5B2F-0955D0698C58}"/>
              </a:ext>
            </a:extLst>
          </p:cNvPr>
          <p:cNvSpPr txBox="1">
            <a:spLocks/>
          </p:cNvSpPr>
          <p:nvPr/>
        </p:nvSpPr>
        <p:spPr>
          <a:xfrm>
            <a:off x="641585" y="601779"/>
            <a:ext cx="10908829" cy="511885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br>
              <a:rPr lang="en-IN" dirty="0"/>
            </a:br>
            <a:endParaRPr lang="en-IN"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a:lnSpc>
                <a:spcPct val="90000"/>
              </a:lnSpc>
            </a:pPr>
            <a:endParaRPr lang="en-US" sz="1700" b="1" u="sng" dirty="0">
              <a:latin typeface="Calibri" pitchFamily="34" charset="0"/>
              <a:cs typeface="Calibri" pitchFamily="34" charset="0"/>
            </a:endParaRPr>
          </a:p>
        </p:txBody>
      </p:sp>
      <p:sp>
        <p:nvSpPr>
          <p:cNvPr id="7" name="TextBox 6">
            <a:extLst>
              <a:ext uri="{FF2B5EF4-FFF2-40B4-BE49-F238E27FC236}">
                <a16:creationId xmlns:a16="http://schemas.microsoft.com/office/drawing/2014/main" id="{B7CC788B-4538-7A45-B96B-5E2425FF9AC2}"/>
              </a:ext>
            </a:extLst>
          </p:cNvPr>
          <p:cNvSpPr txBox="1"/>
          <p:nvPr/>
        </p:nvSpPr>
        <p:spPr>
          <a:xfrm>
            <a:off x="765053" y="1139994"/>
            <a:ext cx="11426947" cy="421653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alibri" pitchFamily="34" charset="0"/>
                <a:cs typeface="Calibri" pitchFamily="34" charset="0"/>
              </a:rPr>
              <a:t>In Logistic Regression, we wish to model a dependent variable(Y) in terms of one or more independent  variables(X). It is a method for classification.</a:t>
            </a:r>
          </a:p>
          <a:p>
            <a:pPr marL="285750" indent="-285750">
              <a:buFont typeface="Arial" panose="020B0604020202020204" pitchFamily="34" charset="0"/>
              <a:buChar char="•"/>
            </a:pPr>
            <a:endParaRPr lang="en-US" sz="2000" dirty="0">
              <a:latin typeface="Calibri" pitchFamily="34" charset="0"/>
              <a:cs typeface="Calibri" pitchFamily="34" charset="0"/>
            </a:endParaRPr>
          </a:p>
          <a:p>
            <a:pPr marL="285750" indent="-285750">
              <a:buFont typeface="Arial" panose="020B0604020202020204" pitchFamily="34" charset="0"/>
              <a:buChar char="•"/>
            </a:pPr>
            <a:r>
              <a:rPr lang="en-US" sz="2000" dirty="0">
                <a:latin typeface="Calibri" pitchFamily="34" charset="0"/>
                <a:cs typeface="Calibri" pitchFamily="34" charset="0"/>
              </a:rPr>
              <a:t>This algorithm is used for the dependent variable that is Categorical. </a:t>
            </a:r>
          </a:p>
          <a:p>
            <a:pPr marL="285750" indent="-285750">
              <a:buFont typeface="Arial" panose="020B0604020202020204" pitchFamily="34" charset="0"/>
              <a:buChar char="•"/>
            </a:pPr>
            <a:endParaRPr lang="en-US" sz="2000" dirty="0">
              <a:latin typeface="Calibri" pitchFamily="34" charset="0"/>
              <a:cs typeface="Calibri" pitchFamily="34" charset="0"/>
            </a:endParaRPr>
          </a:p>
          <a:p>
            <a:pPr marL="285750" indent="-285750">
              <a:buFont typeface="Arial" panose="020B0604020202020204" pitchFamily="34" charset="0"/>
              <a:buChar char="•"/>
            </a:pPr>
            <a:r>
              <a:rPr lang="en-US" sz="2000" dirty="0">
                <a:latin typeface="Calibri" pitchFamily="34" charset="0"/>
                <a:cs typeface="Calibri" pitchFamily="34" charset="0"/>
              </a:rPr>
              <a:t>Y is modeled using a function that gives output between 0 and 1 for all values of X.</a:t>
            </a:r>
          </a:p>
          <a:p>
            <a:pPr marL="285750" indent="-285750">
              <a:buFont typeface="Arial" panose="020B0604020202020204" pitchFamily="34" charset="0"/>
              <a:buChar char="•"/>
            </a:pPr>
            <a:endParaRPr lang="en-US" sz="2000" dirty="0">
              <a:latin typeface="Calibri" pitchFamily="34" charset="0"/>
              <a:cs typeface="Calibri" pitchFamily="34" charset="0"/>
            </a:endParaRPr>
          </a:p>
          <a:p>
            <a:pPr marL="285750" indent="-285750">
              <a:buFont typeface="Arial" panose="020B0604020202020204" pitchFamily="34" charset="0"/>
              <a:buChar char="•"/>
            </a:pPr>
            <a:r>
              <a:rPr lang="en-US" sz="2000" dirty="0">
                <a:latin typeface="Calibri" pitchFamily="34" charset="0"/>
                <a:cs typeface="Calibri" pitchFamily="34" charset="0"/>
              </a:rPr>
              <a:t>The individual who doesn’t make payment by due date is assigned as 0</a:t>
            </a:r>
          </a:p>
          <a:p>
            <a:pPr marL="285750" indent="-285750">
              <a:buFont typeface="Arial" panose="020B0604020202020204" pitchFamily="34" charset="0"/>
              <a:buChar char="•"/>
            </a:pPr>
            <a:endParaRPr lang="en-US" sz="2000" dirty="0">
              <a:latin typeface="Calibri" pitchFamily="34" charset="0"/>
              <a:cs typeface="Calibri" pitchFamily="34" charset="0"/>
            </a:endParaRPr>
          </a:p>
          <a:p>
            <a:pPr marL="285750" indent="-285750">
              <a:buFont typeface="Arial" panose="020B0604020202020204" pitchFamily="34" charset="0"/>
              <a:buChar char="•"/>
            </a:pPr>
            <a:r>
              <a:rPr lang="en-US" sz="2000" dirty="0">
                <a:latin typeface="Calibri" pitchFamily="34" charset="0"/>
                <a:cs typeface="Calibri" pitchFamily="34" charset="0"/>
              </a:rPr>
              <a:t>The individual who makes payment by the due payment assigned as 1</a:t>
            </a:r>
          </a:p>
          <a:p>
            <a:pPr marL="285750" indent="-285750">
              <a:buFont typeface="Arial" panose="020B0604020202020204" pitchFamily="34" charset="0"/>
              <a:buChar char="•"/>
            </a:pPr>
            <a:endParaRPr lang="en-US" sz="2000" dirty="0">
              <a:latin typeface="Calibri" pitchFamily="34" charset="0"/>
              <a:cs typeface="Calibri" pitchFamily="34" charset="0"/>
            </a:endParaRPr>
          </a:p>
          <a:p>
            <a:pPr marL="285750" indent="-285750">
              <a:buFont typeface="Arial" panose="020B0604020202020204" pitchFamily="34" charset="0"/>
              <a:buChar char="•"/>
            </a:pPr>
            <a:endParaRPr lang="en-US" sz="2400" dirty="0">
              <a:latin typeface="Calibri" pitchFamily="34" charset="0"/>
              <a:cs typeface="Calibri" pitchFamily="34" charset="0"/>
            </a:endParaRPr>
          </a:p>
          <a:p>
            <a:pPr marL="285750" indent="-285750">
              <a:buFont typeface="Arial" panose="020B0604020202020204" pitchFamily="34" charset="0"/>
              <a:buChar char="•"/>
            </a:pPr>
            <a:r>
              <a:rPr lang="en-US" sz="2400" dirty="0">
                <a:latin typeface="Calibri" pitchFamily="34" charset="0"/>
                <a:cs typeface="Calibri" pitchFamily="34" charset="0"/>
              </a:rPr>
              <a:t>In Logistic Regression, the Sigmoid (aka Logistic) Function is used</a:t>
            </a:r>
          </a:p>
        </p:txBody>
      </p:sp>
      <p:pic>
        <p:nvPicPr>
          <p:cNvPr id="10" name="Picture 9">
            <a:extLst>
              <a:ext uri="{FF2B5EF4-FFF2-40B4-BE49-F238E27FC236}">
                <a16:creationId xmlns:a16="http://schemas.microsoft.com/office/drawing/2014/main" id="{AB859761-4BEF-7E43-A5D5-10BBB1FD1E05}"/>
              </a:ext>
            </a:extLst>
          </p:cNvPr>
          <p:cNvPicPr>
            <a:picLocks noChangeAspect="1"/>
          </p:cNvPicPr>
          <p:nvPr/>
        </p:nvPicPr>
        <p:blipFill>
          <a:blip r:embed="rId2"/>
          <a:stretch>
            <a:fillRect/>
          </a:stretch>
        </p:blipFill>
        <p:spPr>
          <a:xfrm>
            <a:off x="711199" y="4640239"/>
            <a:ext cx="8952667" cy="2035439"/>
          </a:xfrm>
          <a:prstGeom prst="rect">
            <a:avLst/>
          </a:prstGeom>
        </p:spPr>
      </p:pic>
    </p:spTree>
    <p:extLst>
      <p:ext uri="{BB962C8B-B14F-4D97-AF65-F5344CB8AC3E}">
        <p14:creationId xmlns:p14="http://schemas.microsoft.com/office/powerpoint/2010/main" val="291245158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956E89-1A7F-DDC3-4F21-0F4EB04DE841}"/>
              </a:ext>
            </a:extLst>
          </p:cNvPr>
          <p:cNvSpPr txBox="1">
            <a:spLocks/>
          </p:cNvSpPr>
          <p:nvPr/>
        </p:nvSpPr>
        <p:spPr>
          <a:xfrm>
            <a:off x="-1662387" y="304279"/>
            <a:ext cx="11855698" cy="762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chemeClr val="tx2"/>
                </a:solidFill>
                <a:latin typeface="Arial Rounded MT Bold" pitchFamily="34" charset="0"/>
              </a:rPr>
              <a:t>							Stochastic Gradient Descent (SGD) </a:t>
            </a:r>
          </a:p>
        </p:txBody>
      </p:sp>
      <p:sp>
        <p:nvSpPr>
          <p:cNvPr id="4" name="Content Placeholder 2">
            <a:extLst>
              <a:ext uri="{FF2B5EF4-FFF2-40B4-BE49-F238E27FC236}">
                <a16:creationId xmlns:a16="http://schemas.microsoft.com/office/drawing/2014/main" id="{46213138-86E1-CA41-5B2F-0955D0698C58}"/>
              </a:ext>
            </a:extLst>
          </p:cNvPr>
          <p:cNvSpPr txBox="1">
            <a:spLocks/>
          </p:cNvSpPr>
          <p:nvPr/>
        </p:nvSpPr>
        <p:spPr>
          <a:xfrm>
            <a:off x="711199" y="944322"/>
            <a:ext cx="10908829" cy="511885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br>
              <a:rPr lang="en-IN" dirty="0"/>
            </a:br>
            <a:endParaRPr lang="en-IN"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a:lnSpc>
                <a:spcPct val="90000"/>
              </a:lnSpc>
            </a:pPr>
            <a:endParaRPr lang="en-US" sz="1700" b="1" u="sng" dirty="0">
              <a:latin typeface="Calibri" pitchFamily="34" charset="0"/>
              <a:cs typeface="Calibri" pitchFamily="34" charset="0"/>
            </a:endParaRPr>
          </a:p>
        </p:txBody>
      </p:sp>
      <p:sp>
        <p:nvSpPr>
          <p:cNvPr id="7" name="TextBox 6">
            <a:extLst>
              <a:ext uri="{FF2B5EF4-FFF2-40B4-BE49-F238E27FC236}">
                <a16:creationId xmlns:a16="http://schemas.microsoft.com/office/drawing/2014/main" id="{B7CC788B-4538-7A45-B96B-5E2425FF9AC2}"/>
              </a:ext>
            </a:extLst>
          </p:cNvPr>
          <p:cNvSpPr txBox="1"/>
          <p:nvPr/>
        </p:nvSpPr>
        <p:spPr>
          <a:xfrm>
            <a:off x="765053" y="972974"/>
            <a:ext cx="11426947"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Calibri" panose="020F0502020204030204" pitchFamily="34" charset="0"/>
                <a:cs typeface="Calibri" pitchFamily="34" charset="0"/>
              </a:rPr>
              <a:t>Stochastic Gradient Descent (SGD) is a simple yet very efficient approach to discriminative learning of linear classifiers under convex loss functions such as (linear) Support Vector Machines and Logistic Regression. </a:t>
            </a:r>
          </a:p>
          <a:p>
            <a:pPr marL="285750" indent="-285750">
              <a:buFont typeface="Arial" panose="020B0604020202020204" pitchFamily="34" charset="0"/>
              <a:buChar char="•"/>
            </a:pPr>
            <a:endParaRPr lang="en-US" sz="2400" dirty="0">
              <a:latin typeface="Calibri" panose="020F0502020204030204" pitchFamily="34" charset="0"/>
              <a:cs typeface="Calibri" pitchFamily="34" charset="0"/>
            </a:endParaRPr>
          </a:p>
          <a:p>
            <a:pPr marL="285750" indent="-285750">
              <a:buFont typeface="Arial" panose="020B0604020202020204" pitchFamily="34" charset="0"/>
              <a:buChar char="•"/>
            </a:pPr>
            <a:r>
              <a:rPr lang="en-US" sz="2400" dirty="0">
                <a:latin typeface="Calibri" panose="020F0502020204030204" pitchFamily="34" charset="0"/>
                <a:cs typeface="Calibri" pitchFamily="34" charset="0"/>
              </a:rPr>
              <a:t>It is on of the Gradient Descent Algorithm.</a:t>
            </a:r>
          </a:p>
          <a:p>
            <a:endParaRPr lang="en-US" sz="2400" dirty="0">
              <a:latin typeface="Calibri" panose="020F0502020204030204" pitchFamily="34" charset="0"/>
              <a:cs typeface="Calibri"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itchFamily="34" charset="0"/>
              </a:rPr>
              <a:t> Stochastic Gradient Descent, a few samples are selected randomly instead of the whole data set for each iteration.</a:t>
            </a:r>
          </a:p>
          <a:p>
            <a:pPr marL="342900" indent="-342900">
              <a:buFont typeface="Arial" panose="020B0604020202020204" pitchFamily="34" charset="0"/>
              <a:buChar char="•"/>
            </a:pPr>
            <a:endParaRPr lang="en-US" sz="2400" dirty="0">
              <a:latin typeface="Calibri" panose="020F0502020204030204" pitchFamily="34" charset="0"/>
              <a:cs typeface="Calibri"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itchFamily="34" charset="0"/>
              </a:rPr>
              <a:t>The sample is randomly shuffled and selected for performing the iteration.</a:t>
            </a:r>
          </a:p>
          <a:p>
            <a:pPr marL="342900" indent="-342900">
              <a:buFont typeface="Arial" panose="020B0604020202020204" pitchFamily="34" charset="0"/>
              <a:buChar char="•"/>
            </a:pPr>
            <a:endParaRPr lang="en-US" sz="2400" dirty="0">
              <a:latin typeface="Calibri" panose="020F0502020204030204" pitchFamily="34" charset="0"/>
              <a:cs typeface="Calibri" pitchFamily="34" charset="0"/>
            </a:endParaRPr>
          </a:p>
        </p:txBody>
      </p:sp>
      <p:pic>
        <p:nvPicPr>
          <p:cNvPr id="19" name="Picture 18" descr="Table&#10;&#10;Description automatically generated with low confidence">
            <a:extLst>
              <a:ext uri="{FF2B5EF4-FFF2-40B4-BE49-F238E27FC236}">
                <a16:creationId xmlns:a16="http://schemas.microsoft.com/office/drawing/2014/main" id="{51581954-5117-0F41-A12F-EE649E8276F7}"/>
              </a:ext>
            </a:extLst>
          </p:cNvPr>
          <p:cNvPicPr>
            <a:picLocks noChangeAspect="1"/>
          </p:cNvPicPr>
          <p:nvPr/>
        </p:nvPicPr>
        <p:blipFill>
          <a:blip r:embed="rId2"/>
          <a:stretch>
            <a:fillRect/>
          </a:stretch>
        </p:blipFill>
        <p:spPr>
          <a:xfrm>
            <a:off x="1460310" y="5156610"/>
            <a:ext cx="7328848" cy="1252717"/>
          </a:xfrm>
          <a:prstGeom prst="rect">
            <a:avLst/>
          </a:prstGeom>
        </p:spPr>
      </p:pic>
    </p:spTree>
    <p:extLst>
      <p:ext uri="{BB962C8B-B14F-4D97-AF65-F5344CB8AC3E}">
        <p14:creationId xmlns:p14="http://schemas.microsoft.com/office/powerpoint/2010/main" val="38694903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956E89-1A7F-DDC3-4F21-0F4EB04DE841}"/>
              </a:ext>
            </a:extLst>
          </p:cNvPr>
          <p:cNvSpPr txBox="1">
            <a:spLocks/>
          </p:cNvSpPr>
          <p:nvPr/>
        </p:nvSpPr>
        <p:spPr>
          <a:xfrm>
            <a:off x="-2413014" y="210974"/>
            <a:ext cx="11855698" cy="762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chemeClr val="tx2"/>
                </a:solidFill>
                <a:latin typeface="Arial Rounded MT Bold" pitchFamily="34" charset="0"/>
              </a:rPr>
              <a:t>										K-Nearest Neighbors(KNN)</a:t>
            </a:r>
            <a:endParaRPr lang="en-US" b="1" dirty="0"/>
          </a:p>
          <a:p>
            <a:endParaRPr lang="en-US" sz="3200" dirty="0">
              <a:solidFill>
                <a:schemeClr val="tx2"/>
              </a:solidFill>
              <a:latin typeface="Arial Rounded MT Bold" pitchFamily="34" charset="0"/>
            </a:endParaRPr>
          </a:p>
        </p:txBody>
      </p:sp>
      <p:sp>
        <p:nvSpPr>
          <p:cNvPr id="4" name="Content Placeholder 2">
            <a:extLst>
              <a:ext uri="{FF2B5EF4-FFF2-40B4-BE49-F238E27FC236}">
                <a16:creationId xmlns:a16="http://schemas.microsoft.com/office/drawing/2014/main" id="{46213138-86E1-CA41-5B2F-0955D0698C58}"/>
              </a:ext>
            </a:extLst>
          </p:cNvPr>
          <p:cNvSpPr txBox="1">
            <a:spLocks/>
          </p:cNvSpPr>
          <p:nvPr/>
        </p:nvSpPr>
        <p:spPr>
          <a:xfrm>
            <a:off x="711199" y="944322"/>
            <a:ext cx="10908829" cy="511885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br>
              <a:rPr lang="en-IN" dirty="0"/>
            </a:br>
            <a:endParaRPr lang="en-IN"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a:lnSpc>
                <a:spcPct val="90000"/>
              </a:lnSpc>
            </a:pPr>
            <a:endParaRPr lang="en-US" sz="1700" b="1" u="sng" dirty="0">
              <a:latin typeface="Calibri" pitchFamily="34" charset="0"/>
              <a:cs typeface="Calibri" pitchFamily="34" charset="0"/>
            </a:endParaRPr>
          </a:p>
        </p:txBody>
      </p:sp>
      <p:sp>
        <p:nvSpPr>
          <p:cNvPr id="7" name="TextBox 6">
            <a:extLst>
              <a:ext uri="{FF2B5EF4-FFF2-40B4-BE49-F238E27FC236}">
                <a16:creationId xmlns:a16="http://schemas.microsoft.com/office/drawing/2014/main" id="{B7CC788B-4538-7A45-B96B-5E2425FF9AC2}"/>
              </a:ext>
            </a:extLst>
          </p:cNvPr>
          <p:cNvSpPr txBox="1"/>
          <p:nvPr/>
        </p:nvSpPr>
        <p:spPr>
          <a:xfrm>
            <a:off x="765053" y="972974"/>
            <a:ext cx="11426947"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itchFamily="34" charset="0"/>
              </a:rPr>
              <a:t>KNN can be used for both classification and regression predictive problems. However, it is more widely used in classification problems in the industry.</a:t>
            </a:r>
          </a:p>
          <a:p>
            <a:pPr marL="285750" indent="-285750">
              <a:buFont typeface="Arial" panose="020B0604020202020204" pitchFamily="34" charset="0"/>
              <a:buChar char="•"/>
            </a:pPr>
            <a:endParaRPr lang="en-US" dirty="0">
              <a:latin typeface="Calibri" panose="020F0502020204030204" pitchFamily="34" charset="0"/>
              <a:cs typeface="Calibri" pitchFamily="34" charset="0"/>
            </a:endParaRPr>
          </a:p>
          <a:p>
            <a:pPr marL="285750" indent="-285750">
              <a:buFont typeface="Arial" panose="020B0604020202020204" pitchFamily="34" charset="0"/>
              <a:buChar char="•"/>
            </a:pPr>
            <a:r>
              <a:rPr lang="en-US" dirty="0">
                <a:latin typeface="Calibri" panose="020F0502020204030204" pitchFamily="34" charset="0"/>
                <a:cs typeface="Calibri" pitchFamily="34" charset="0"/>
              </a:rPr>
              <a:t>It captures the idea of similarity (sometimes called distance, proximity, or closeness) with some mathematics we might have learned in our childhood— calculating the distance between points on a graph.</a:t>
            </a:r>
          </a:p>
          <a:p>
            <a:endParaRPr lang="en-US" dirty="0">
              <a:latin typeface="Calibri" panose="020F0502020204030204" pitchFamily="34" charset="0"/>
              <a:cs typeface="Calibri" pitchFamily="34" charset="0"/>
            </a:endParaRPr>
          </a:p>
          <a:p>
            <a:pPr marL="285750" indent="-285750">
              <a:buFont typeface="Arial" panose="020B0604020202020204" pitchFamily="34" charset="0"/>
              <a:buChar char="•"/>
            </a:pPr>
            <a:r>
              <a:rPr lang="en-US" dirty="0">
                <a:latin typeface="Calibri" panose="020F0502020204030204" pitchFamily="34" charset="0"/>
                <a:cs typeface="Calibri" pitchFamily="34" charset="0"/>
              </a:rPr>
              <a:t>KNN focuses on easy implementation and good performance at the cost of computational time, but in our case the size of the dataset is considerably small so we can apply KNN.</a:t>
            </a:r>
          </a:p>
        </p:txBody>
      </p:sp>
      <p:pic>
        <p:nvPicPr>
          <p:cNvPr id="16" name="Picture 15" descr="Chart, treemap chart&#10;&#10;Description automatically generated">
            <a:extLst>
              <a:ext uri="{FF2B5EF4-FFF2-40B4-BE49-F238E27FC236}">
                <a16:creationId xmlns:a16="http://schemas.microsoft.com/office/drawing/2014/main" id="{249A1361-3220-6D4F-8E38-A47C5679B703}"/>
              </a:ext>
            </a:extLst>
          </p:cNvPr>
          <p:cNvPicPr>
            <a:picLocks noChangeAspect="1"/>
          </p:cNvPicPr>
          <p:nvPr/>
        </p:nvPicPr>
        <p:blipFill>
          <a:blip r:embed="rId2"/>
          <a:stretch>
            <a:fillRect/>
          </a:stretch>
        </p:blipFill>
        <p:spPr>
          <a:xfrm>
            <a:off x="3302758" y="3239456"/>
            <a:ext cx="4708477" cy="2308324"/>
          </a:xfrm>
          <a:prstGeom prst="rect">
            <a:avLst/>
          </a:prstGeom>
        </p:spPr>
      </p:pic>
      <p:pic>
        <p:nvPicPr>
          <p:cNvPr id="18" name="Picture 17">
            <a:extLst>
              <a:ext uri="{FF2B5EF4-FFF2-40B4-BE49-F238E27FC236}">
                <a16:creationId xmlns:a16="http://schemas.microsoft.com/office/drawing/2014/main" id="{23099FED-408A-2F4C-BD19-94EC718EB7DF}"/>
              </a:ext>
            </a:extLst>
          </p:cNvPr>
          <p:cNvPicPr>
            <a:picLocks noChangeAspect="1"/>
          </p:cNvPicPr>
          <p:nvPr/>
        </p:nvPicPr>
        <p:blipFill>
          <a:blip r:embed="rId3"/>
          <a:stretch>
            <a:fillRect/>
          </a:stretch>
        </p:blipFill>
        <p:spPr>
          <a:xfrm>
            <a:off x="1501254" y="5691116"/>
            <a:ext cx="7941430" cy="955910"/>
          </a:xfrm>
          <a:prstGeom prst="rect">
            <a:avLst/>
          </a:prstGeom>
        </p:spPr>
      </p:pic>
    </p:spTree>
    <p:extLst>
      <p:ext uri="{BB962C8B-B14F-4D97-AF65-F5344CB8AC3E}">
        <p14:creationId xmlns:p14="http://schemas.microsoft.com/office/powerpoint/2010/main" val="33211062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956E89-1A7F-DDC3-4F21-0F4EB04DE841}"/>
              </a:ext>
            </a:extLst>
          </p:cNvPr>
          <p:cNvSpPr txBox="1">
            <a:spLocks/>
          </p:cNvSpPr>
          <p:nvPr/>
        </p:nvSpPr>
        <p:spPr>
          <a:xfrm>
            <a:off x="-2126411" y="210974"/>
            <a:ext cx="11855698" cy="762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chemeClr val="tx2"/>
                </a:solidFill>
                <a:latin typeface="Arial Rounded MT Bold" pitchFamily="34" charset="0"/>
              </a:rPr>
              <a:t>									Support Vector Machine(SVM)</a:t>
            </a:r>
            <a:endParaRPr lang="en-US" b="1" dirty="0"/>
          </a:p>
          <a:p>
            <a:endParaRPr lang="en-US" sz="3200" dirty="0">
              <a:solidFill>
                <a:schemeClr val="tx2"/>
              </a:solidFill>
              <a:latin typeface="Arial Rounded MT Bold" pitchFamily="34" charset="0"/>
            </a:endParaRPr>
          </a:p>
        </p:txBody>
      </p:sp>
      <p:sp>
        <p:nvSpPr>
          <p:cNvPr id="4" name="Content Placeholder 2">
            <a:extLst>
              <a:ext uri="{FF2B5EF4-FFF2-40B4-BE49-F238E27FC236}">
                <a16:creationId xmlns:a16="http://schemas.microsoft.com/office/drawing/2014/main" id="{46213138-86E1-CA41-5B2F-0955D0698C58}"/>
              </a:ext>
            </a:extLst>
          </p:cNvPr>
          <p:cNvSpPr txBox="1">
            <a:spLocks/>
          </p:cNvSpPr>
          <p:nvPr/>
        </p:nvSpPr>
        <p:spPr>
          <a:xfrm>
            <a:off x="711199" y="944322"/>
            <a:ext cx="10908829" cy="511885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br>
              <a:rPr lang="en-IN" dirty="0"/>
            </a:br>
            <a:endParaRPr lang="en-IN"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a:lnSpc>
                <a:spcPct val="90000"/>
              </a:lnSpc>
            </a:pPr>
            <a:endParaRPr lang="en-US" sz="1700" b="1" u="sng" dirty="0">
              <a:latin typeface="Calibri" pitchFamily="34" charset="0"/>
              <a:cs typeface="Calibri" pitchFamily="34" charset="0"/>
            </a:endParaRPr>
          </a:p>
        </p:txBody>
      </p:sp>
      <p:sp>
        <p:nvSpPr>
          <p:cNvPr id="7" name="TextBox 6">
            <a:extLst>
              <a:ext uri="{FF2B5EF4-FFF2-40B4-BE49-F238E27FC236}">
                <a16:creationId xmlns:a16="http://schemas.microsoft.com/office/drawing/2014/main" id="{B7CC788B-4538-7A45-B96B-5E2425FF9AC2}"/>
              </a:ext>
            </a:extLst>
          </p:cNvPr>
          <p:cNvSpPr txBox="1"/>
          <p:nvPr/>
        </p:nvSpPr>
        <p:spPr>
          <a:xfrm>
            <a:off x="765053" y="1109452"/>
            <a:ext cx="11426947"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alibri" panose="020F0502020204030204" pitchFamily="34" charset="0"/>
                <a:cs typeface="Calibri" pitchFamily="34" charset="0"/>
              </a:rPr>
              <a:t>SVM or Support Vector Machine is a linear model for classification and regression problems.</a:t>
            </a:r>
          </a:p>
          <a:p>
            <a:pPr marL="285750" indent="-285750">
              <a:buFont typeface="Arial" panose="020B0604020202020204" pitchFamily="34" charset="0"/>
              <a:buChar char="•"/>
            </a:pPr>
            <a:endParaRPr lang="en-US" sz="2000" dirty="0">
              <a:latin typeface="Calibri" panose="020F0502020204030204" pitchFamily="34" charset="0"/>
              <a:cs typeface="Calibri"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itchFamily="34" charset="0"/>
              </a:rPr>
              <a:t> It can solve linear and non-linear problems. </a:t>
            </a:r>
          </a:p>
          <a:p>
            <a:pPr marL="285750" indent="-285750">
              <a:buFont typeface="Arial" panose="020B0604020202020204" pitchFamily="34" charset="0"/>
              <a:buChar char="•"/>
            </a:pPr>
            <a:endParaRPr lang="en-US" sz="2000" dirty="0">
              <a:latin typeface="Calibri" panose="020F0502020204030204" pitchFamily="34" charset="0"/>
              <a:cs typeface="Calibri"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itchFamily="34" charset="0"/>
              </a:rPr>
              <a:t>The objective of the support vector machine </a:t>
            </a:r>
          </a:p>
          <a:p>
            <a:r>
              <a:rPr lang="en-US" sz="2000" dirty="0">
                <a:latin typeface="Calibri" panose="020F0502020204030204" pitchFamily="34" charset="0"/>
                <a:cs typeface="Calibri" pitchFamily="34" charset="0"/>
              </a:rPr>
              <a:t>    algorithm is to find a hyperplane in an</a:t>
            </a:r>
          </a:p>
          <a:p>
            <a:r>
              <a:rPr lang="en-US" sz="2000" dirty="0">
                <a:latin typeface="Calibri" panose="020F0502020204030204" pitchFamily="34" charset="0"/>
                <a:cs typeface="Calibri" pitchFamily="34" charset="0"/>
              </a:rPr>
              <a:t>    N-dimensional space(N the number of features)</a:t>
            </a:r>
          </a:p>
          <a:p>
            <a:r>
              <a:rPr lang="en-US" sz="2000" dirty="0">
                <a:latin typeface="Calibri" panose="020F0502020204030204" pitchFamily="34" charset="0"/>
                <a:cs typeface="Calibri" pitchFamily="34" charset="0"/>
              </a:rPr>
              <a:t>    that distinctly classifies the data points.</a:t>
            </a:r>
          </a:p>
          <a:p>
            <a:endParaRPr lang="en-US" sz="2000" dirty="0">
              <a:latin typeface="Calibri" panose="020F0502020204030204" pitchFamily="34" charset="0"/>
              <a:cs typeface="Calibri"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itchFamily="34" charset="0"/>
              </a:rPr>
              <a:t>The algorithm creates a line or a hyperplane </a:t>
            </a:r>
          </a:p>
          <a:p>
            <a:r>
              <a:rPr lang="en-US" sz="2000" dirty="0">
                <a:latin typeface="Calibri" panose="020F0502020204030204" pitchFamily="34" charset="0"/>
                <a:cs typeface="Calibri" pitchFamily="34" charset="0"/>
              </a:rPr>
              <a:t>     which separates the data into classes using different</a:t>
            </a:r>
          </a:p>
          <a:p>
            <a:r>
              <a:rPr lang="en-US" sz="2000" dirty="0">
                <a:latin typeface="Calibri" panose="020F0502020204030204" pitchFamily="34" charset="0"/>
                <a:cs typeface="Calibri" pitchFamily="34" charset="0"/>
              </a:rPr>
              <a:t>     kernel tricks like = 'linear','</a:t>
            </a:r>
            <a:r>
              <a:rPr lang="en-US" sz="2000" dirty="0" err="1">
                <a:latin typeface="Calibri" panose="020F0502020204030204" pitchFamily="34" charset="0"/>
                <a:cs typeface="Calibri" pitchFamily="34" charset="0"/>
              </a:rPr>
              <a:t>rbf</a:t>
            </a:r>
            <a:r>
              <a:rPr lang="en-US" sz="2000" dirty="0">
                <a:latin typeface="Calibri" panose="020F0502020204030204" pitchFamily="34" charset="0"/>
                <a:cs typeface="Calibri" pitchFamily="34" charset="0"/>
              </a:rPr>
              <a:t>' (gaussian).</a:t>
            </a:r>
          </a:p>
        </p:txBody>
      </p:sp>
      <p:pic>
        <p:nvPicPr>
          <p:cNvPr id="9" name="Picture 8" descr="Chart, treemap chart&#10;&#10;Description automatically generated">
            <a:extLst>
              <a:ext uri="{FF2B5EF4-FFF2-40B4-BE49-F238E27FC236}">
                <a16:creationId xmlns:a16="http://schemas.microsoft.com/office/drawing/2014/main" id="{A119FCC3-4F4F-D240-B4C2-39FE2CEF7E6A}"/>
              </a:ext>
            </a:extLst>
          </p:cNvPr>
          <p:cNvPicPr>
            <a:picLocks noChangeAspect="1"/>
          </p:cNvPicPr>
          <p:nvPr/>
        </p:nvPicPr>
        <p:blipFill>
          <a:blip r:embed="rId2"/>
          <a:stretch>
            <a:fillRect/>
          </a:stretch>
        </p:blipFill>
        <p:spPr>
          <a:xfrm>
            <a:off x="6478526" y="2463111"/>
            <a:ext cx="4698031" cy="2780031"/>
          </a:xfrm>
          <a:prstGeom prst="rect">
            <a:avLst/>
          </a:prstGeom>
        </p:spPr>
      </p:pic>
      <p:pic>
        <p:nvPicPr>
          <p:cNvPr id="8" name="Picture 7">
            <a:extLst>
              <a:ext uri="{FF2B5EF4-FFF2-40B4-BE49-F238E27FC236}">
                <a16:creationId xmlns:a16="http://schemas.microsoft.com/office/drawing/2014/main" id="{BABCC563-DDCD-44F6-9BD0-4C76B4798DDC}"/>
              </a:ext>
            </a:extLst>
          </p:cNvPr>
          <p:cNvPicPr>
            <a:picLocks noChangeAspect="1"/>
          </p:cNvPicPr>
          <p:nvPr/>
        </p:nvPicPr>
        <p:blipFill>
          <a:blip r:embed="rId3"/>
          <a:stretch>
            <a:fillRect/>
          </a:stretch>
        </p:blipFill>
        <p:spPr>
          <a:xfrm>
            <a:off x="765053" y="5385860"/>
            <a:ext cx="6807201" cy="1472140"/>
          </a:xfrm>
          <a:prstGeom prst="rect">
            <a:avLst/>
          </a:prstGeom>
        </p:spPr>
      </p:pic>
    </p:spTree>
    <p:extLst>
      <p:ext uri="{BB962C8B-B14F-4D97-AF65-F5344CB8AC3E}">
        <p14:creationId xmlns:p14="http://schemas.microsoft.com/office/powerpoint/2010/main" val="355981189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956E89-1A7F-DDC3-4F21-0F4EB04DE841}"/>
              </a:ext>
            </a:extLst>
          </p:cNvPr>
          <p:cNvSpPr txBox="1">
            <a:spLocks/>
          </p:cNvSpPr>
          <p:nvPr/>
        </p:nvSpPr>
        <p:spPr>
          <a:xfrm>
            <a:off x="571972" y="182322"/>
            <a:ext cx="11855698" cy="762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tx2"/>
                </a:solidFill>
                <a:latin typeface="Arial Rounded MT Bold" pitchFamily="34" charset="0"/>
              </a:rPr>
              <a:t>						Gaussian Naive Bayes</a:t>
            </a:r>
            <a:endParaRPr lang="en-US" b="1" dirty="0"/>
          </a:p>
          <a:p>
            <a:endParaRPr lang="en-US" sz="3200" dirty="0">
              <a:solidFill>
                <a:schemeClr val="tx2"/>
              </a:solidFill>
              <a:latin typeface="Arial Rounded MT Bold" pitchFamily="34" charset="0"/>
            </a:endParaRPr>
          </a:p>
        </p:txBody>
      </p:sp>
      <p:sp>
        <p:nvSpPr>
          <p:cNvPr id="4" name="Content Placeholder 2">
            <a:extLst>
              <a:ext uri="{FF2B5EF4-FFF2-40B4-BE49-F238E27FC236}">
                <a16:creationId xmlns:a16="http://schemas.microsoft.com/office/drawing/2014/main" id="{46213138-86E1-CA41-5B2F-0955D0698C58}"/>
              </a:ext>
            </a:extLst>
          </p:cNvPr>
          <p:cNvSpPr txBox="1">
            <a:spLocks/>
          </p:cNvSpPr>
          <p:nvPr/>
        </p:nvSpPr>
        <p:spPr>
          <a:xfrm>
            <a:off x="711199" y="944322"/>
            <a:ext cx="10908829" cy="511885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br>
              <a:rPr lang="en-IN" dirty="0"/>
            </a:br>
            <a:endParaRPr lang="en-IN"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a:lnSpc>
                <a:spcPct val="90000"/>
              </a:lnSpc>
            </a:pPr>
            <a:endParaRPr lang="en-US" sz="1700" b="1" u="sng" dirty="0">
              <a:latin typeface="Calibri" pitchFamily="34" charset="0"/>
              <a:cs typeface="Calibri" pitchFamily="34" charset="0"/>
            </a:endParaRPr>
          </a:p>
        </p:txBody>
      </p:sp>
      <p:sp>
        <p:nvSpPr>
          <p:cNvPr id="7" name="TextBox 6">
            <a:extLst>
              <a:ext uri="{FF2B5EF4-FFF2-40B4-BE49-F238E27FC236}">
                <a16:creationId xmlns:a16="http://schemas.microsoft.com/office/drawing/2014/main" id="{B7CC788B-4538-7A45-B96B-5E2425FF9AC2}"/>
              </a:ext>
            </a:extLst>
          </p:cNvPr>
          <p:cNvSpPr txBox="1"/>
          <p:nvPr/>
        </p:nvSpPr>
        <p:spPr>
          <a:xfrm>
            <a:off x="765053" y="1109452"/>
            <a:ext cx="11426947"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itchFamily="34" charset="0"/>
                <a:cs typeface="Calibri" pitchFamily="34" charset="0"/>
              </a:rPr>
              <a:t>Gaussian Naive Bayes supports continuous valued features and models each as conforming to a Gaussian (normal) distribution</a:t>
            </a:r>
          </a:p>
          <a:p>
            <a:pPr marL="285750" indent="-285750">
              <a:buFont typeface="Arial" panose="020B0604020202020204" pitchFamily="34" charset="0"/>
              <a:buChar char="•"/>
            </a:pPr>
            <a:endParaRPr lang="en-US" dirty="0">
              <a:latin typeface="Calibri" pitchFamily="34" charset="0"/>
              <a:cs typeface="Calibri" pitchFamily="34" charset="0"/>
            </a:endParaRPr>
          </a:p>
          <a:p>
            <a:pPr marL="285750" indent="-285750">
              <a:buFont typeface="Arial" panose="020B0604020202020204" pitchFamily="34" charset="0"/>
              <a:buChar char="•"/>
            </a:pPr>
            <a:r>
              <a:rPr lang="en-US" dirty="0">
                <a:latin typeface="Calibri" pitchFamily="34" charset="0"/>
                <a:cs typeface="Calibri" pitchFamily="34" charset="0"/>
              </a:rPr>
              <a:t>Other functions can be used to estimate the distribution of the data, but the Gaussian (or Normal distribution) is the easiest to work with because you only need to estimate the mean and the standard deviation from your training data</a:t>
            </a:r>
          </a:p>
        </p:txBody>
      </p:sp>
      <p:pic>
        <p:nvPicPr>
          <p:cNvPr id="14" name="Picture 13" descr="Chart, treemap chart&#10;&#10;Description automatically generated">
            <a:extLst>
              <a:ext uri="{FF2B5EF4-FFF2-40B4-BE49-F238E27FC236}">
                <a16:creationId xmlns:a16="http://schemas.microsoft.com/office/drawing/2014/main" id="{0381D893-B84F-0845-B171-314952020316}"/>
              </a:ext>
            </a:extLst>
          </p:cNvPr>
          <p:cNvPicPr>
            <a:picLocks noChangeAspect="1"/>
          </p:cNvPicPr>
          <p:nvPr/>
        </p:nvPicPr>
        <p:blipFill>
          <a:blip r:embed="rId2"/>
          <a:stretch>
            <a:fillRect/>
          </a:stretch>
        </p:blipFill>
        <p:spPr>
          <a:xfrm>
            <a:off x="2089831" y="2751910"/>
            <a:ext cx="5640246" cy="2910596"/>
          </a:xfrm>
          <a:prstGeom prst="rect">
            <a:avLst/>
          </a:prstGeom>
        </p:spPr>
      </p:pic>
      <p:pic>
        <p:nvPicPr>
          <p:cNvPr id="16" name="Picture 15" descr="Text&#10;&#10;Description automatically generated with low confidence">
            <a:extLst>
              <a:ext uri="{FF2B5EF4-FFF2-40B4-BE49-F238E27FC236}">
                <a16:creationId xmlns:a16="http://schemas.microsoft.com/office/drawing/2014/main" id="{E52F3250-DB9D-FD4A-8F97-4FE92C72211B}"/>
              </a:ext>
            </a:extLst>
          </p:cNvPr>
          <p:cNvPicPr>
            <a:picLocks noChangeAspect="1"/>
          </p:cNvPicPr>
          <p:nvPr/>
        </p:nvPicPr>
        <p:blipFill>
          <a:blip r:embed="rId3"/>
          <a:stretch>
            <a:fillRect/>
          </a:stretch>
        </p:blipFill>
        <p:spPr>
          <a:xfrm>
            <a:off x="1718703" y="5690613"/>
            <a:ext cx="6922320" cy="922976"/>
          </a:xfrm>
          <a:prstGeom prst="rect">
            <a:avLst/>
          </a:prstGeom>
        </p:spPr>
      </p:pic>
    </p:spTree>
    <p:extLst>
      <p:ext uri="{BB962C8B-B14F-4D97-AF65-F5344CB8AC3E}">
        <p14:creationId xmlns:p14="http://schemas.microsoft.com/office/powerpoint/2010/main" val="21528436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956E89-1A7F-DDC3-4F21-0F4EB04DE841}"/>
              </a:ext>
            </a:extLst>
          </p:cNvPr>
          <p:cNvSpPr txBox="1">
            <a:spLocks/>
          </p:cNvSpPr>
          <p:nvPr/>
        </p:nvSpPr>
        <p:spPr>
          <a:xfrm>
            <a:off x="442471" y="408052"/>
            <a:ext cx="11855698" cy="762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tx2"/>
                </a:solidFill>
                <a:latin typeface="Arial Rounded MT Bold" pitchFamily="34" charset="0"/>
              </a:rPr>
              <a:t>             			Decision Tree Classification</a:t>
            </a:r>
            <a:endParaRPr lang="en-US" b="1" dirty="0"/>
          </a:p>
          <a:p>
            <a:endParaRPr lang="en-US" sz="3200" dirty="0">
              <a:solidFill>
                <a:schemeClr val="tx2"/>
              </a:solidFill>
              <a:latin typeface="Arial Rounded MT Bold" pitchFamily="34" charset="0"/>
            </a:endParaRPr>
          </a:p>
        </p:txBody>
      </p:sp>
      <p:sp>
        <p:nvSpPr>
          <p:cNvPr id="4" name="Content Placeholder 2">
            <a:extLst>
              <a:ext uri="{FF2B5EF4-FFF2-40B4-BE49-F238E27FC236}">
                <a16:creationId xmlns:a16="http://schemas.microsoft.com/office/drawing/2014/main" id="{46213138-86E1-CA41-5B2F-0955D0698C58}"/>
              </a:ext>
            </a:extLst>
          </p:cNvPr>
          <p:cNvSpPr txBox="1">
            <a:spLocks/>
          </p:cNvSpPr>
          <p:nvPr/>
        </p:nvSpPr>
        <p:spPr>
          <a:xfrm>
            <a:off x="721359" y="944322"/>
            <a:ext cx="10908829" cy="511885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br>
              <a:rPr lang="en-IN" dirty="0"/>
            </a:br>
            <a:endParaRPr lang="en-IN"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a:lnSpc>
                <a:spcPct val="90000"/>
              </a:lnSpc>
            </a:pPr>
            <a:endParaRPr lang="en-US" sz="1700" b="1" u="sng" dirty="0">
              <a:latin typeface="Calibri" pitchFamily="34" charset="0"/>
              <a:cs typeface="Calibri" pitchFamily="34" charset="0"/>
            </a:endParaRPr>
          </a:p>
        </p:txBody>
      </p:sp>
      <p:sp>
        <p:nvSpPr>
          <p:cNvPr id="7" name="TextBox 6">
            <a:extLst>
              <a:ext uri="{FF2B5EF4-FFF2-40B4-BE49-F238E27FC236}">
                <a16:creationId xmlns:a16="http://schemas.microsoft.com/office/drawing/2014/main" id="{B7CC788B-4538-7A45-B96B-5E2425FF9AC2}"/>
              </a:ext>
            </a:extLst>
          </p:cNvPr>
          <p:cNvSpPr txBox="1"/>
          <p:nvPr/>
        </p:nvSpPr>
        <p:spPr>
          <a:xfrm>
            <a:off x="765053" y="1244657"/>
            <a:ext cx="11426947"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itchFamily="34" charset="0"/>
                <a:cs typeface="Calibri" pitchFamily="34" charset="0"/>
              </a:rPr>
              <a:t>Decision tree builds classification or regression models in the form of a tree structure</a:t>
            </a:r>
            <a:r>
              <a:rPr lang="en-US" dirty="0"/>
              <a:t>. </a:t>
            </a:r>
          </a:p>
          <a:p>
            <a:pPr marL="285750" indent="-285750">
              <a:buFont typeface="Arial" panose="020B0604020202020204" pitchFamily="34" charset="0"/>
              <a:buChar char="•"/>
            </a:pPr>
            <a:r>
              <a:rPr lang="en-US" dirty="0">
                <a:latin typeface="Calibri" pitchFamily="34" charset="0"/>
                <a:cs typeface="Calibri" pitchFamily="34" charset="0"/>
              </a:rPr>
              <a:t>The idea of a decision tree is to divide the data set into smaller data sets based on the descriptive features</a:t>
            </a:r>
          </a:p>
          <a:p>
            <a:r>
              <a:rPr lang="en-US" dirty="0">
                <a:latin typeface="Calibri" pitchFamily="34" charset="0"/>
                <a:cs typeface="Calibri" pitchFamily="34" charset="0"/>
              </a:rPr>
              <a:t>      until you reach a small enough set that contains data points that fall under one label.</a:t>
            </a:r>
          </a:p>
        </p:txBody>
      </p:sp>
      <p:pic>
        <p:nvPicPr>
          <p:cNvPr id="16" name="Picture 15" descr="Chart, treemap chart&#10;&#10;Description automatically generated">
            <a:extLst>
              <a:ext uri="{FF2B5EF4-FFF2-40B4-BE49-F238E27FC236}">
                <a16:creationId xmlns:a16="http://schemas.microsoft.com/office/drawing/2014/main" id="{492F5B3C-FA97-EB4D-8FAC-1995093A31E2}"/>
              </a:ext>
            </a:extLst>
          </p:cNvPr>
          <p:cNvPicPr>
            <a:picLocks noChangeAspect="1"/>
          </p:cNvPicPr>
          <p:nvPr/>
        </p:nvPicPr>
        <p:blipFill>
          <a:blip r:embed="rId2"/>
          <a:stretch>
            <a:fillRect/>
          </a:stretch>
        </p:blipFill>
        <p:spPr>
          <a:xfrm>
            <a:off x="2469709" y="2468322"/>
            <a:ext cx="5344148" cy="2822648"/>
          </a:xfrm>
          <a:prstGeom prst="rect">
            <a:avLst/>
          </a:prstGeom>
        </p:spPr>
      </p:pic>
      <p:pic>
        <p:nvPicPr>
          <p:cNvPr id="18" name="Picture 17" descr="Text&#10;&#10;Description automatically generated with low confidence">
            <a:extLst>
              <a:ext uri="{FF2B5EF4-FFF2-40B4-BE49-F238E27FC236}">
                <a16:creationId xmlns:a16="http://schemas.microsoft.com/office/drawing/2014/main" id="{54F26630-12DD-564E-94D4-2E7B752B4C63}"/>
              </a:ext>
            </a:extLst>
          </p:cNvPr>
          <p:cNvPicPr>
            <a:picLocks noChangeAspect="1"/>
          </p:cNvPicPr>
          <p:nvPr/>
        </p:nvPicPr>
        <p:blipFill>
          <a:blip r:embed="rId3"/>
          <a:stretch>
            <a:fillRect/>
          </a:stretch>
        </p:blipFill>
        <p:spPr>
          <a:xfrm>
            <a:off x="1696447" y="5440180"/>
            <a:ext cx="7328932" cy="923330"/>
          </a:xfrm>
          <a:prstGeom prst="rect">
            <a:avLst/>
          </a:prstGeom>
        </p:spPr>
      </p:pic>
    </p:spTree>
    <p:extLst>
      <p:ext uri="{BB962C8B-B14F-4D97-AF65-F5344CB8AC3E}">
        <p14:creationId xmlns:p14="http://schemas.microsoft.com/office/powerpoint/2010/main" val="129380939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7EFA513-5343-4C9C-8E2C-30A447D0B5FB}"/>
              </a:ext>
            </a:extLst>
          </p:cNvPr>
          <p:cNvSpPr txBox="1">
            <a:spLocks/>
          </p:cNvSpPr>
          <p:nvPr/>
        </p:nvSpPr>
        <p:spPr>
          <a:xfrm>
            <a:off x="450277" y="413825"/>
            <a:ext cx="11855698" cy="762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tx2"/>
                </a:solidFill>
                <a:latin typeface="Arial Rounded MT Bold" pitchFamily="34" charset="0"/>
              </a:rPr>
              <a:t>								Random Forest </a:t>
            </a:r>
            <a:endParaRPr lang="en-US" b="1" dirty="0"/>
          </a:p>
          <a:p>
            <a:endParaRPr lang="en-US" sz="3200" dirty="0">
              <a:solidFill>
                <a:schemeClr val="tx2"/>
              </a:solidFill>
              <a:latin typeface="Arial Rounded MT Bold" pitchFamily="34" charset="0"/>
            </a:endParaRPr>
          </a:p>
        </p:txBody>
      </p:sp>
      <p:sp>
        <p:nvSpPr>
          <p:cNvPr id="9" name="Content Placeholder 2">
            <a:extLst>
              <a:ext uri="{FF2B5EF4-FFF2-40B4-BE49-F238E27FC236}">
                <a16:creationId xmlns:a16="http://schemas.microsoft.com/office/drawing/2014/main" id="{1963FFAE-EC85-4C0B-8D41-EC6D063131AF}"/>
              </a:ext>
            </a:extLst>
          </p:cNvPr>
          <p:cNvSpPr txBox="1">
            <a:spLocks/>
          </p:cNvSpPr>
          <p:nvPr/>
        </p:nvSpPr>
        <p:spPr>
          <a:xfrm>
            <a:off x="711199" y="944322"/>
            <a:ext cx="10908829" cy="511885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br>
              <a:rPr lang="en-IN" dirty="0"/>
            </a:br>
            <a:endParaRPr lang="en-IN"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a:lnSpc>
                <a:spcPct val="90000"/>
              </a:lnSpc>
            </a:pPr>
            <a:endParaRPr lang="en-US" sz="1700" b="1" u="sng" dirty="0">
              <a:latin typeface="Calibri" pitchFamily="34" charset="0"/>
              <a:cs typeface="Calibri" pitchFamily="34" charset="0"/>
            </a:endParaRPr>
          </a:p>
        </p:txBody>
      </p:sp>
      <p:sp>
        <p:nvSpPr>
          <p:cNvPr id="10" name="TextBox 9">
            <a:extLst>
              <a:ext uri="{FF2B5EF4-FFF2-40B4-BE49-F238E27FC236}">
                <a16:creationId xmlns:a16="http://schemas.microsoft.com/office/drawing/2014/main" id="{0CF51A10-2CED-4043-8D6F-DDF63F9F5A75}"/>
              </a:ext>
            </a:extLst>
          </p:cNvPr>
          <p:cNvSpPr txBox="1"/>
          <p:nvPr/>
        </p:nvSpPr>
        <p:spPr>
          <a:xfrm>
            <a:off x="765053" y="1244657"/>
            <a:ext cx="11426947"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itchFamily="34" charset="0"/>
                <a:cs typeface="Calibri" pitchFamily="34" charset="0"/>
              </a:rPr>
              <a:t>Random Forest is a supervised learning algorithm.</a:t>
            </a:r>
          </a:p>
          <a:p>
            <a:pPr marL="285750" indent="-285750">
              <a:buFont typeface="Arial" panose="020B0604020202020204" pitchFamily="34" charset="0"/>
              <a:buChar char="•"/>
            </a:pPr>
            <a:r>
              <a:rPr lang="en-US" dirty="0">
                <a:latin typeface="Calibri" pitchFamily="34" charset="0"/>
                <a:cs typeface="Calibri" pitchFamily="34" charset="0"/>
              </a:rPr>
              <a:t>It creates a forest and makes it random. The "forest“ it builds, is an ensemble of Decision Trees.</a:t>
            </a:r>
          </a:p>
          <a:p>
            <a:pPr marL="285750" indent="-285750">
              <a:buFont typeface="Arial" panose="020B0604020202020204" pitchFamily="34" charset="0"/>
              <a:buChar char="•"/>
            </a:pPr>
            <a:r>
              <a:rPr lang="en-US" dirty="0">
                <a:latin typeface="Calibri" pitchFamily="34" charset="0"/>
                <a:cs typeface="Calibri" pitchFamily="34" charset="0"/>
              </a:rPr>
              <a:t>Following are the steps used to execute Random forest </a:t>
            </a:r>
          </a:p>
          <a:p>
            <a:pPr marL="742950" lvl="1" indent="-285750">
              <a:buFont typeface="Arial" panose="020B0604020202020204" pitchFamily="34" charset="0"/>
              <a:buChar char="•"/>
            </a:pPr>
            <a:r>
              <a:rPr lang="en-US" dirty="0">
                <a:latin typeface="Calibri" pitchFamily="34" charset="0"/>
                <a:cs typeface="Calibri" pitchFamily="34" charset="0"/>
              </a:rPr>
              <a:t>Step1:- Pick at random K data points from the training set</a:t>
            </a:r>
          </a:p>
          <a:p>
            <a:pPr marL="742950" lvl="1" indent="-285750">
              <a:buFont typeface="Arial" panose="020B0604020202020204" pitchFamily="34" charset="0"/>
              <a:buChar char="•"/>
            </a:pPr>
            <a:r>
              <a:rPr lang="en-US" dirty="0">
                <a:latin typeface="Calibri" pitchFamily="34" charset="0"/>
                <a:cs typeface="Calibri" pitchFamily="34" charset="0"/>
              </a:rPr>
              <a:t>Step2:- Build the Decision tree associated to these K data points</a:t>
            </a:r>
          </a:p>
          <a:p>
            <a:pPr marL="742950" lvl="1" indent="-285750">
              <a:buFont typeface="Arial" panose="020B0604020202020204" pitchFamily="34" charset="0"/>
              <a:buChar char="•"/>
            </a:pPr>
            <a:r>
              <a:rPr lang="en-US" dirty="0">
                <a:latin typeface="Calibri" pitchFamily="34" charset="0"/>
                <a:cs typeface="Calibri" pitchFamily="34" charset="0"/>
              </a:rPr>
              <a:t>Step3:- Choose the Number of trees(n) you want to build and repeat STEP1 and STEP2</a:t>
            </a:r>
          </a:p>
          <a:p>
            <a:pPr marL="742950" lvl="1" indent="-285750">
              <a:buFont typeface="Arial" panose="020B0604020202020204" pitchFamily="34" charset="0"/>
              <a:buChar char="•"/>
            </a:pPr>
            <a:r>
              <a:rPr lang="en-US" dirty="0">
                <a:latin typeface="Calibri" pitchFamily="34" charset="0"/>
                <a:cs typeface="Calibri" pitchFamily="34" charset="0"/>
              </a:rPr>
              <a:t>Step4:- For a new data points make each one of your 'n' trees predict the category to which the data point belongs and assign the new data point to the category that wins the majority vote</a:t>
            </a:r>
          </a:p>
          <a:p>
            <a:pPr marL="285750" indent="-285750">
              <a:buFont typeface="Arial" panose="020B0604020202020204" pitchFamily="34" charset="0"/>
              <a:buChar char="•"/>
            </a:pPr>
            <a:endParaRPr lang="en-US" dirty="0"/>
          </a:p>
        </p:txBody>
      </p:sp>
      <p:pic>
        <p:nvPicPr>
          <p:cNvPr id="11" name="Picture 10">
            <a:extLst>
              <a:ext uri="{FF2B5EF4-FFF2-40B4-BE49-F238E27FC236}">
                <a16:creationId xmlns:a16="http://schemas.microsoft.com/office/drawing/2014/main" id="{FAA7CE9B-5E41-43FB-B4FF-327F5E25DD9E}"/>
              </a:ext>
            </a:extLst>
          </p:cNvPr>
          <p:cNvPicPr>
            <a:picLocks noChangeAspect="1"/>
          </p:cNvPicPr>
          <p:nvPr/>
        </p:nvPicPr>
        <p:blipFill>
          <a:blip r:embed="rId2"/>
          <a:stretch>
            <a:fillRect/>
          </a:stretch>
        </p:blipFill>
        <p:spPr>
          <a:xfrm>
            <a:off x="849204" y="3962400"/>
            <a:ext cx="5152204" cy="1474715"/>
          </a:xfrm>
          <a:prstGeom prst="rect">
            <a:avLst/>
          </a:prstGeom>
        </p:spPr>
      </p:pic>
      <p:pic>
        <p:nvPicPr>
          <p:cNvPr id="12" name="Picture 11">
            <a:extLst>
              <a:ext uri="{FF2B5EF4-FFF2-40B4-BE49-F238E27FC236}">
                <a16:creationId xmlns:a16="http://schemas.microsoft.com/office/drawing/2014/main" id="{9E635036-53AC-4472-9EAD-F94997EB6F15}"/>
              </a:ext>
            </a:extLst>
          </p:cNvPr>
          <p:cNvPicPr>
            <a:picLocks noChangeAspect="1"/>
          </p:cNvPicPr>
          <p:nvPr/>
        </p:nvPicPr>
        <p:blipFill>
          <a:blip r:embed="rId3"/>
          <a:stretch>
            <a:fillRect/>
          </a:stretch>
        </p:blipFill>
        <p:spPr>
          <a:xfrm>
            <a:off x="6294043" y="3570234"/>
            <a:ext cx="4711942" cy="2381372"/>
          </a:xfrm>
          <a:prstGeom prst="rect">
            <a:avLst/>
          </a:prstGeom>
        </p:spPr>
      </p:pic>
    </p:spTree>
    <p:extLst>
      <p:ext uri="{BB962C8B-B14F-4D97-AF65-F5344CB8AC3E}">
        <p14:creationId xmlns:p14="http://schemas.microsoft.com/office/powerpoint/2010/main" val="29129663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304898-8BCD-D167-F195-33D9526537D1}"/>
              </a:ext>
            </a:extLst>
          </p:cNvPr>
          <p:cNvSpPr>
            <a:spLocks noGrp="1"/>
          </p:cNvSpPr>
          <p:nvPr>
            <p:ph type="title"/>
          </p:nvPr>
        </p:nvSpPr>
        <p:spPr>
          <a:xfrm>
            <a:off x="711200" y="75056"/>
            <a:ext cx="10871200" cy="762000"/>
          </a:xfrm>
        </p:spPr>
        <p:txBody>
          <a:bodyPr/>
          <a:lstStyle/>
          <a:p>
            <a:r>
              <a:rPr lang="en-US" dirty="0"/>
              <a:t>MODEL COMPARISON</a:t>
            </a:r>
          </a:p>
        </p:txBody>
      </p:sp>
      <p:pic>
        <p:nvPicPr>
          <p:cNvPr id="3" name="Picture 2">
            <a:extLst>
              <a:ext uri="{FF2B5EF4-FFF2-40B4-BE49-F238E27FC236}">
                <a16:creationId xmlns:a16="http://schemas.microsoft.com/office/drawing/2014/main" id="{0C037547-8DDD-45CE-932F-ADD9D61EB68D}"/>
              </a:ext>
            </a:extLst>
          </p:cNvPr>
          <p:cNvPicPr>
            <a:picLocks noChangeAspect="1"/>
          </p:cNvPicPr>
          <p:nvPr/>
        </p:nvPicPr>
        <p:blipFill>
          <a:blip r:embed="rId2"/>
          <a:stretch>
            <a:fillRect/>
          </a:stretch>
        </p:blipFill>
        <p:spPr>
          <a:xfrm>
            <a:off x="368970" y="1863852"/>
            <a:ext cx="9263944" cy="3983495"/>
          </a:xfrm>
          <a:prstGeom prst="rect">
            <a:avLst/>
          </a:prstGeom>
          <a:noFill/>
        </p:spPr>
      </p:pic>
      <p:pic>
        <p:nvPicPr>
          <p:cNvPr id="2050" name="Picture 2" descr="What You Need To Know About Writing A Great Comparison Page">
            <a:extLst>
              <a:ext uri="{FF2B5EF4-FFF2-40B4-BE49-F238E27FC236}">
                <a16:creationId xmlns:a16="http://schemas.microsoft.com/office/drawing/2014/main" id="{17DBCD6D-3649-6642-DB86-F1A60C31E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0410" y="382100"/>
            <a:ext cx="2281989" cy="1524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326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956E89-1A7F-DDC3-4F21-0F4EB04DE841}"/>
              </a:ext>
            </a:extLst>
          </p:cNvPr>
          <p:cNvSpPr txBox="1">
            <a:spLocks/>
          </p:cNvSpPr>
          <p:nvPr/>
        </p:nvSpPr>
        <p:spPr>
          <a:xfrm>
            <a:off x="711200" y="76200"/>
            <a:ext cx="10972800" cy="762000"/>
          </a:xfrm>
          <a:prstGeom prst="rect">
            <a:avLst/>
          </a:prstGeom>
        </p:spPr>
        <p:txBody>
          <a:bodyPr anchor="ctr"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Aft>
                <a:spcPts val="600"/>
              </a:spcAft>
            </a:pPr>
            <a:r>
              <a:rPr lang="en-US" sz="3200" kern="1200">
                <a:solidFill>
                  <a:schemeClr val="tx2"/>
                </a:solidFill>
                <a:latin typeface="Arial Rounded MT Bold" pitchFamily="34" charset="0"/>
                <a:ea typeface="+mj-ea"/>
                <a:cs typeface="+mj-cs"/>
              </a:rPr>
              <a:t>INTRODUCTION</a:t>
            </a:r>
          </a:p>
        </p:txBody>
      </p:sp>
      <p:sp>
        <p:nvSpPr>
          <p:cNvPr id="4" name="TextBox 3">
            <a:extLst>
              <a:ext uri="{FF2B5EF4-FFF2-40B4-BE49-F238E27FC236}">
                <a16:creationId xmlns:a16="http://schemas.microsoft.com/office/drawing/2014/main" id="{B9DB26FD-05A5-46F4-BE78-8A34BCB0502F}"/>
              </a:ext>
            </a:extLst>
          </p:cNvPr>
          <p:cNvSpPr txBox="1"/>
          <p:nvPr/>
        </p:nvSpPr>
        <p:spPr>
          <a:xfrm>
            <a:off x="711199" y="1219201"/>
            <a:ext cx="6392986" cy="5216768"/>
          </a:xfrm>
          <a:prstGeom prst="rect">
            <a:avLst/>
          </a:prstGeom>
        </p:spPr>
        <p:txBody>
          <a:bodyPr rtlCol="0">
            <a:normAutofit fontScale="85000" lnSpcReduction="10000"/>
          </a:bodyPr>
          <a:lstStyle/>
          <a:p>
            <a:pPr marL="285750" indent="-285750">
              <a:spcBef>
                <a:spcPct val="20000"/>
              </a:spcBef>
              <a:buFont typeface="Arial"/>
              <a:buChar char="•"/>
            </a:pPr>
            <a:r>
              <a:rPr lang="en-US" sz="2400" dirty="0">
                <a:latin typeface="Calibri" pitchFamily="34" charset="0"/>
                <a:cs typeface="Calibri" pitchFamily="34" charset="0"/>
              </a:rPr>
              <a:t>Credit card default </a:t>
            </a:r>
            <a:r>
              <a:rPr lang="en-US" sz="2400" b="1" dirty="0">
                <a:latin typeface="Calibri" pitchFamily="34" charset="0"/>
                <a:cs typeface="Calibri" pitchFamily="34" charset="0"/>
              </a:rPr>
              <a:t>happens when you have become severely delinquent on your credit card payments.</a:t>
            </a:r>
          </a:p>
          <a:p>
            <a:pPr marL="285750" indent="-285750">
              <a:spcBef>
                <a:spcPct val="20000"/>
              </a:spcBef>
              <a:buFont typeface="Arial"/>
              <a:buChar char="•"/>
            </a:pPr>
            <a:endParaRPr lang="en-US" sz="2400" b="1" dirty="0">
              <a:latin typeface="Calibri" pitchFamily="34" charset="0"/>
              <a:cs typeface="Calibri" pitchFamily="34" charset="0"/>
            </a:endParaRPr>
          </a:p>
          <a:p>
            <a:pPr marL="285750" indent="-285750">
              <a:spcBef>
                <a:spcPct val="20000"/>
              </a:spcBef>
              <a:buFont typeface="Arial"/>
              <a:buChar char="•"/>
            </a:pPr>
            <a:r>
              <a:rPr lang="en-US" sz="2400" dirty="0">
                <a:latin typeface="Calibri" pitchFamily="34" charset="0"/>
                <a:cs typeface="Calibri" pitchFamily="34" charset="0"/>
              </a:rPr>
              <a:t>Default is a serious credit card status that affects not only your standing with that credit card issuer but also your credit standing in general and your ability to get approved for other credit-based services</a:t>
            </a:r>
          </a:p>
          <a:p>
            <a:pPr marL="285750" indent="-285750">
              <a:spcBef>
                <a:spcPct val="20000"/>
              </a:spcBef>
              <a:buFont typeface="Arial"/>
              <a:buChar char="•"/>
            </a:pPr>
            <a:endParaRPr lang="en-US" sz="2400" dirty="0">
              <a:latin typeface="Calibri" pitchFamily="34" charset="0"/>
              <a:cs typeface="Calibri" pitchFamily="34" charset="0"/>
            </a:endParaRPr>
          </a:p>
          <a:p>
            <a:pPr marL="285750" indent="-285750">
              <a:spcBef>
                <a:spcPct val="20000"/>
              </a:spcBef>
              <a:buFont typeface="Arial"/>
              <a:buChar char="•"/>
            </a:pPr>
            <a:r>
              <a:rPr lang="en-US" sz="2400" dirty="0">
                <a:latin typeface="Calibri" pitchFamily="34" charset="0"/>
                <a:cs typeface="Calibri" pitchFamily="34" charset="0"/>
              </a:rPr>
              <a:t>The question every bank has </a:t>
            </a:r>
            <a:r>
              <a:rPr lang="en-US" sz="2400" b="1" dirty="0">
                <a:latin typeface="Calibri" pitchFamily="34" charset="0"/>
                <a:cs typeface="Calibri" pitchFamily="34" charset="0"/>
              </a:rPr>
              <a:t>– Will the client be able to make the credit card payment?</a:t>
            </a:r>
          </a:p>
          <a:p>
            <a:pPr>
              <a:spcBef>
                <a:spcPct val="20000"/>
              </a:spcBef>
            </a:pPr>
            <a:endParaRPr lang="en-US" sz="2400" b="1" dirty="0">
              <a:latin typeface="Calibri" pitchFamily="34" charset="0"/>
              <a:cs typeface="Calibri" pitchFamily="34" charset="0"/>
            </a:endParaRPr>
          </a:p>
          <a:p>
            <a:pPr marL="285750" indent="-285750">
              <a:spcBef>
                <a:spcPct val="20000"/>
              </a:spcBef>
              <a:buFont typeface="Arial"/>
              <a:buChar char="•"/>
            </a:pPr>
            <a:r>
              <a:rPr lang="en-US" sz="2400" dirty="0">
                <a:latin typeface="Calibri" pitchFamily="34" charset="0"/>
                <a:cs typeface="Calibri" pitchFamily="34" charset="0"/>
              </a:rPr>
              <a:t>Credit card firms can gain tremendously by focusing on the consumers identified by the model as being most likely to default on the next month's payment. As a result, resource management is improved, and profits are increased.</a:t>
            </a:r>
          </a:p>
          <a:p>
            <a:pPr>
              <a:spcBef>
                <a:spcPct val="20000"/>
              </a:spcBef>
              <a:buFont typeface="Arial"/>
            </a:pPr>
            <a:endParaRPr lang="en-US" sz="2400" b="1" dirty="0">
              <a:latin typeface="Calibri" pitchFamily="34" charset="0"/>
              <a:cs typeface="Calibri" pitchFamily="34" charset="0"/>
            </a:endParaRPr>
          </a:p>
          <a:p>
            <a:pPr>
              <a:spcBef>
                <a:spcPct val="20000"/>
              </a:spcBef>
              <a:buFont typeface="Arial"/>
            </a:pPr>
            <a:endParaRPr lang="en-US" sz="2400" dirty="0">
              <a:latin typeface="Calibri" pitchFamily="34" charset="0"/>
              <a:cs typeface="Calibri" pitchFamily="34" charset="0"/>
            </a:endParaRPr>
          </a:p>
        </p:txBody>
      </p:sp>
      <p:pic>
        <p:nvPicPr>
          <p:cNvPr id="1028" name="Picture 4" descr="Surviving A Credit Card Default">
            <a:extLst>
              <a:ext uri="{FF2B5EF4-FFF2-40B4-BE49-F238E27FC236}">
                <a16:creationId xmlns:a16="http://schemas.microsoft.com/office/drawing/2014/main" id="{706FE0E8-8857-ADB6-D451-7831FEF02C7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90861" y="2860431"/>
            <a:ext cx="4891545" cy="1956618"/>
          </a:xfrm>
          <a:prstGeom prst="rect">
            <a:avLst/>
          </a:prstGeom>
          <a:solidFill>
            <a:srgbClr val="FFFFFF"/>
          </a:solidFill>
        </p:spPr>
      </p:pic>
    </p:spTree>
    <p:extLst>
      <p:ext uri="{BB962C8B-B14F-4D97-AF65-F5344CB8AC3E}">
        <p14:creationId xmlns:p14="http://schemas.microsoft.com/office/powerpoint/2010/main" val="407974910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956E89-1A7F-DDC3-4F21-0F4EB04DE841}"/>
              </a:ext>
            </a:extLst>
          </p:cNvPr>
          <p:cNvSpPr txBox="1">
            <a:spLocks/>
          </p:cNvSpPr>
          <p:nvPr/>
        </p:nvSpPr>
        <p:spPr>
          <a:xfrm>
            <a:off x="-3673259" y="-289839"/>
            <a:ext cx="11855698" cy="762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3200" dirty="0">
              <a:solidFill>
                <a:schemeClr val="tx2"/>
              </a:solidFill>
              <a:latin typeface="Arial Rounded MT Bold" pitchFamily="34" charset="0"/>
            </a:endParaRPr>
          </a:p>
        </p:txBody>
      </p:sp>
      <p:sp>
        <p:nvSpPr>
          <p:cNvPr id="4" name="Content Placeholder 2">
            <a:extLst>
              <a:ext uri="{FF2B5EF4-FFF2-40B4-BE49-F238E27FC236}">
                <a16:creationId xmlns:a16="http://schemas.microsoft.com/office/drawing/2014/main" id="{46213138-86E1-CA41-5B2F-0955D0698C58}"/>
              </a:ext>
            </a:extLst>
          </p:cNvPr>
          <p:cNvSpPr txBox="1">
            <a:spLocks/>
          </p:cNvSpPr>
          <p:nvPr/>
        </p:nvSpPr>
        <p:spPr>
          <a:xfrm>
            <a:off x="711199" y="944322"/>
            <a:ext cx="10908829" cy="511885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br>
              <a:rPr lang="en-IN" dirty="0"/>
            </a:br>
            <a:endParaRPr lang="en-IN"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a:lnSpc>
                <a:spcPct val="90000"/>
              </a:lnSpc>
            </a:pPr>
            <a:endParaRPr lang="en-US" sz="1700" b="1" u="sng" dirty="0">
              <a:latin typeface="Calibri" pitchFamily="34" charset="0"/>
              <a:cs typeface="Calibri" pitchFamily="34" charset="0"/>
            </a:endParaRPr>
          </a:p>
        </p:txBody>
      </p:sp>
      <p:sp>
        <p:nvSpPr>
          <p:cNvPr id="7" name="TextBox 6">
            <a:extLst>
              <a:ext uri="{FF2B5EF4-FFF2-40B4-BE49-F238E27FC236}">
                <a16:creationId xmlns:a16="http://schemas.microsoft.com/office/drawing/2014/main" id="{B7CC788B-4538-7A45-B96B-5E2425FF9AC2}"/>
              </a:ext>
            </a:extLst>
          </p:cNvPr>
          <p:cNvSpPr txBox="1"/>
          <p:nvPr/>
        </p:nvSpPr>
        <p:spPr>
          <a:xfrm>
            <a:off x="711199" y="1195754"/>
            <a:ext cx="11091780" cy="5632311"/>
          </a:xfrm>
          <a:prstGeom prst="rect">
            <a:avLst/>
          </a:prstGeom>
          <a:noFill/>
        </p:spPr>
        <p:txBody>
          <a:bodyPr wrap="square" rtlCol="0">
            <a:spAutoFit/>
          </a:bodyPr>
          <a:lstStyle/>
          <a:p>
            <a:endParaRPr lang="en-US" sz="2000" dirty="0">
              <a:latin typeface="Calibri" pitchFamily="34" charset="0"/>
              <a:cs typeface="Calibri" pitchFamily="34" charset="0"/>
            </a:endParaRPr>
          </a:p>
          <a:p>
            <a:pPr marL="342900" indent="-342900">
              <a:buFont typeface="Arial" panose="020B0604020202020204" pitchFamily="34" charset="0"/>
              <a:buChar char="•"/>
            </a:pPr>
            <a:endParaRPr lang="en-US" sz="2000" dirty="0">
              <a:latin typeface="Calibri" pitchFamily="34" charset="0"/>
              <a:cs typeface="Calibri" pitchFamily="34" charset="0"/>
            </a:endParaRPr>
          </a:p>
          <a:p>
            <a:pPr marL="342900" indent="-342900">
              <a:buFont typeface="Arial" panose="020B0604020202020204" pitchFamily="34" charset="0"/>
              <a:buChar char="•"/>
            </a:pPr>
            <a:r>
              <a:rPr lang="en-US" sz="2000" dirty="0">
                <a:latin typeface="Calibri" pitchFamily="34" charset="0"/>
                <a:cs typeface="Calibri" pitchFamily="34" charset="0"/>
              </a:rPr>
              <a:t>We will evaluate the performance of the model on some test data. For this, we use the Confusion Matrix</a:t>
            </a:r>
          </a:p>
          <a:p>
            <a:endParaRPr lang="en-US" sz="2000" dirty="0">
              <a:latin typeface="Calibri" pitchFamily="34" charset="0"/>
              <a:cs typeface="Calibri" pitchFamily="34" charset="0"/>
            </a:endParaRPr>
          </a:p>
          <a:p>
            <a:pPr marL="285750" indent="-285750">
              <a:buFont typeface="Arial" panose="020B0604020202020204" pitchFamily="34" charset="0"/>
              <a:buChar char="•"/>
            </a:pPr>
            <a:r>
              <a:rPr lang="en-US" sz="2000" dirty="0">
                <a:latin typeface="Calibri" pitchFamily="34" charset="0"/>
                <a:cs typeface="Calibri" pitchFamily="34" charset="0"/>
              </a:rPr>
              <a:t>The accuracy of the model : - ( TP + TN ) / Total</a:t>
            </a:r>
          </a:p>
          <a:p>
            <a:pPr marL="285750" indent="-285750">
              <a:buFont typeface="Arial" panose="020B0604020202020204" pitchFamily="34" charset="0"/>
              <a:buChar char="•"/>
            </a:pPr>
            <a:endParaRPr lang="en-US" sz="2000" dirty="0">
              <a:latin typeface="Calibri" pitchFamily="34" charset="0"/>
              <a:cs typeface="Calibri" pitchFamily="34" charset="0"/>
            </a:endParaRPr>
          </a:p>
          <a:p>
            <a:pPr marL="285750" indent="-285750">
              <a:buFont typeface="Arial" panose="020B0604020202020204" pitchFamily="34" charset="0"/>
              <a:buChar char="•"/>
            </a:pPr>
            <a:r>
              <a:rPr lang="en-US" sz="2000" dirty="0">
                <a:latin typeface="Calibri" pitchFamily="34" charset="0"/>
                <a:cs typeface="Calibri" pitchFamily="34" charset="0"/>
              </a:rPr>
              <a:t>Here, TP stands for True Positive which are the cases in which we predicted YES and the actual value was TRUE. </a:t>
            </a:r>
          </a:p>
          <a:p>
            <a:pPr marL="285750" indent="-285750">
              <a:buFont typeface="Arial" panose="020B0604020202020204" pitchFamily="34" charset="0"/>
              <a:buChar char="•"/>
            </a:pPr>
            <a:endParaRPr lang="en-US" sz="2000" dirty="0">
              <a:latin typeface="Calibri" pitchFamily="34" charset="0"/>
              <a:cs typeface="Calibri" pitchFamily="34" charset="0"/>
            </a:endParaRPr>
          </a:p>
          <a:p>
            <a:pPr marL="285750" indent="-285750">
              <a:buFont typeface="Arial" panose="020B0604020202020204" pitchFamily="34" charset="0"/>
              <a:buChar char="•"/>
            </a:pPr>
            <a:r>
              <a:rPr lang="en-US" sz="2000" dirty="0">
                <a:latin typeface="Calibri" pitchFamily="34" charset="0"/>
                <a:cs typeface="Calibri" pitchFamily="34" charset="0"/>
              </a:rPr>
              <a:t>TN stands for True Negative which are the cases in which we predicted NO and the actual value was FALSE.</a:t>
            </a:r>
          </a:p>
          <a:p>
            <a:pPr marL="285750" indent="-285750">
              <a:buFont typeface="Arial" panose="020B0604020202020204" pitchFamily="34" charset="0"/>
              <a:buChar char="•"/>
            </a:pPr>
            <a:endParaRPr lang="en-US" sz="2000" dirty="0">
              <a:latin typeface="Calibri" pitchFamily="34" charset="0"/>
              <a:cs typeface="Calibri" pitchFamily="34" charset="0"/>
            </a:endParaRPr>
          </a:p>
          <a:p>
            <a:pPr marL="285750" indent="-285750">
              <a:buFont typeface="Arial" panose="020B0604020202020204" pitchFamily="34" charset="0"/>
              <a:buChar char="•"/>
            </a:pPr>
            <a:r>
              <a:rPr lang="en-US" sz="2000" dirty="0">
                <a:latin typeface="Calibri" pitchFamily="34" charset="0"/>
                <a:cs typeface="Calibri" pitchFamily="34" charset="0"/>
              </a:rPr>
              <a:t>FP stands for False Positive which are the cases which we predicted YES and the actual value was FALSE.</a:t>
            </a:r>
          </a:p>
          <a:p>
            <a:pPr marL="285750" indent="-285750">
              <a:buFont typeface="Arial" panose="020B0604020202020204" pitchFamily="34" charset="0"/>
              <a:buChar char="•"/>
            </a:pPr>
            <a:endParaRPr lang="en-US" sz="2000" dirty="0">
              <a:latin typeface="Calibri" pitchFamily="34" charset="0"/>
              <a:cs typeface="Calibri" pitchFamily="34" charset="0"/>
            </a:endParaRPr>
          </a:p>
          <a:p>
            <a:pPr marL="285750" indent="-285750">
              <a:buFont typeface="Arial" panose="020B0604020202020204" pitchFamily="34" charset="0"/>
              <a:buChar char="•"/>
            </a:pPr>
            <a:r>
              <a:rPr lang="en-US" sz="2000" dirty="0">
                <a:latin typeface="Calibri" pitchFamily="34" charset="0"/>
                <a:cs typeface="Calibri" pitchFamily="34" charset="0"/>
              </a:rPr>
              <a:t>FN stands for False Negative which are the cases which we predicted NO and the actual value was TRUE.</a:t>
            </a:r>
            <a:endParaRPr lang="en-US" sz="2000" dirty="0"/>
          </a:p>
        </p:txBody>
      </p:sp>
      <p:sp>
        <p:nvSpPr>
          <p:cNvPr id="5" name="Title 1">
            <a:extLst>
              <a:ext uri="{FF2B5EF4-FFF2-40B4-BE49-F238E27FC236}">
                <a16:creationId xmlns:a16="http://schemas.microsoft.com/office/drawing/2014/main" id="{537756F4-2917-4217-B94F-25BBB1D9D0A7}"/>
              </a:ext>
            </a:extLst>
          </p:cNvPr>
          <p:cNvSpPr txBox="1">
            <a:spLocks/>
          </p:cNvSpPr>
          <p:nvPr/>
        </p:nvSpPr>
        <p:spPr>
          <a:xfrm>
            <a:off x="711199" y="220729"/>
            <a:ext cx="11855698" cy="762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tx2"/>
                </a:solidFill>
                <a:latin typeface="Arial Rounded MT Bold" pitchFamily="34" charset="0"/>
              </a:rPr>
              <a:t>MODEL EVALUATION</a:t>
            </a:r>
            <a:endParaRPr lang="en-US" b="1" dirty="0"/>
          </a:p>
          <a:p>
            <a:endParaRPr lang="en-US" sz="3200" dirty="0">
              <a:solidFill>
                <a:schemeClr val="tx2"/>
              </a:solidFill>
              <a:latin typeface="Arial Rounded MT Bold" pitchFamily="34" charset="0"/>
            </a:endParaRPr>
          </a:p>
        </p:txBody>
      </p:sp>
      <p:pic>
        <p:nvPicPr>
          <p:cNvPr id="6" name="Picture 2" descr="Confusion Matrix for Your Multi-Class Machine Learning Model | by Joydwip  Mohajon | Towards Data Science">
            <a:extLst>
              <a:ext uri="{FF2B5EF4-FFF2-40B4-BE49-F238E27FC236}">
                <a16:creationId xmlns:a16="http://schemas.microsoft.com/office/drawing/2014/main" id="{90FE0A68-5515-0986-ACC3-1E45FB5F8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3370" y="5640"/>
            <a:ext cx="2617431" cy="1855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75054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956E89-1A7F-DDC3-4F21-0F4EB04DE841}"/>
              </a:ext>
            </a:extLst>
          </p:cNvPr>
          <p:cNvSpPr txBox="1">
            <a:spLocks/>
          </p:cNvSpPr>
          <p:nvPr/>
        </p:nvSpPr>
        <p:spPr>
          <a:xfrm>
            <a:off x="-3620250" y="511693"/>
            <a:ext cx="11855698" cy="762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3200" dirty="0">
              <a:solidFill>
                <a:schemeClr val="tx2"/>
              </a:solidFill>
              <a:latin typeface="Arial Rounded MT Bold" pitchFamily="34" charset="0"/>
            </a:endParaRPr>
          </a:p>
        </p:txBody>
      </p:sp>
      <p:sp>
        <p:nvSpPr>
          <p:cNvPr id="4" name="Content Placeholder 2">
            <a:extLst>
              <a:ext uri="{FF2B5EF4-FFF2-40B4-BE49-F238E27FC236}">
                <a16:creationId xmlns:a16="http://schemas.microsoft.com/office/drawing/2014/main" id="{46213138-86E1-CA41-5B2F-0955D0698C58}"/>
              </a:ext>
            </a:extLst>
          </p:cNvPr>
          <p:cNvSpPr txBox="1">
            <a:spLocks/>
          </p:cNvSpPr>
          <p:nvPr/>
        </p:nvSpPr>
        <p:spPr>
          <a:xfrm>
            <a:off x="1214651" y="1487433"/>
            <a:ext cx="10551151" cy="465061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br>
              <a:rPr lang="en-IN" dirty="0"/>
            </a:br>
            <a:endParaRPr lang="en-IN"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a:lnSpc>
                <a:spcPct val="90000"/>
              </a:lnSpc>
            </a:pPr>
            <a:endParaRPr lang="en-US" sz="1700" b="1" u="sng" dirty="0">
              <a:latin typeface="Calibri" pitchFamily="34" charset="0"/>
              <a:cs typeface="Calibri" pitchFamily="34" charset="0"/>
            </a:endParaRPr>
          </a:p>
        </p:txBody>
      </p:sp>
      <p:sp>
        <p:nvSpPr>
          <p:cNvPr id="7" name="TextBox 6">
            <a:extLst>
              <a:ext uri="{FF2B5EF4-FFF2-40B4-BE49-F238E27FC236}">
                <a16:creationId xmlns:a16="http://schemas.microsoft.com/office/drawing/2014/main" id="{B7CC788B-4538-7A45-B96B-5E2425FF9AC2}"/>
              </a:ext>
            </a:extLst>
          </p:cNvPr>
          <p:cNvSpPr txBox="1"/>
          <p:nvPr/>
        </p:nvSpPr>
        <p:spPr>
          <a:xfrm>
            <a:off x="575867" y="1650055"/>
            <a:ext cx="11426947" cy="2308324"/>
          </a:xfrm>
          <a:prstGeom prst="rect">
            <a:avLst/>
          </a:prstGeom>
          <a:noFill/>
        </p:spPr>
        <p:txBody>
          <a:bodyPr wrap="square" rtlCol="0" anchor="ctr">
            <a:spAutoFit/>
          </a:bodyPr>
          <a:lstStyle/>
          <a:p>
            <a:endParaRPr lang="en-US" dirty="0">
              <a:cs typeface="Calibri" pitchFamily="34" charset="0"/>
            </a:endParaRPr>
          </a:p>
          <a:p>
            <a:pPr marL="285750" indent="-285750">
              <a:buFont typeface="Arial" panose="020B0604020202020204" pitchFamily="34" charset="0"/>
              <a:buChar char="•"/>
            </a:pPr>
            <a:r>
              <a:rPr lang="en-US" i="0" dirty="0">
                <a:solidFill>
                  <a:srgbClr val="000000"/>
                </a:solidFill>
                <a:effectLst/>
              </a:rPr>
              <a:t>We found that using the models -&gt; </a:t>
            </a:r>
            <a:r>
              <a:rPr lang="en-US" b="1" i="0" u="sng" dirty="0">
                <a:solidFill>
                  <a:srgbClr val="000000"/>
                </a:solidFill>
                <a:effectLst/>
              </a:rPr>
              <a:t>Random Forest classifier </a:t>
            </a:r>
            <a:r>
              <a:rPr lang="en-US" i="0" dirty="0">
                <a:solidFill>
                  <a:srgbClr val="000000"/>
                </a:solidFill>
                <a:effectLst/>
              </a:rPr>
              <a:t>and </a:t>
            </a:r>
            <a:r>
              <a:rPr lang="en-US" b="1" u="sng" dirty="0">
                <a:solidFill>
                  <a:srgbClr val="000000"/>
                </a:solidFill>
                <a:effectLst/>
              </a:rPr>
              <a:t>Logistic Regression </a:t>
            </a:r>
            <a:r>
              <a:rPr lang="en-US" i="0" dirty="0">
                <a:solidFill>
                  <a:srgbClr val="000000"/>
                </a:solidFill>
                <a:effectLst/>
              </a:rPr>
              <a:t>are better.</a:t>
            </a:r>
          </a:p>
          <a:p>
            <a:endParaRPr lang="en-US" i="0" dirty="0">
              <a:solidFill>
                <a:srgbClr val="000000"/>
              </a:solidFill>
              <a:effectLst/>
            </a:endParaRPr>
          </a:p>
          <a:p>
            <a:pPr marL="285750" indent="-285750">
              <a:buFont typeface="Arial" panose="020B0604020202020204" pitchFamily="34" charset="0"/>
              <a:buChar char="•"/>
            </a:pPr>
            <a:r>
              <a:rPr lang="en-US" i="0" dirty="0">
                <a:solidFill>
                  <a:srgbClr val="000000"/>
                </a:solidFill>
                <a:effectLst/>
              </a:rPr>
              <a:t>The strongest predictors of default are the PAY_X (</a:t>
            </a:r>
            <a:r>
              <a:rPr lang="en-US" i="0" dirty="0" err="1">
                <a:solidFill>
                  <a:srgbClr val="000000"/>
                </a:solidFill>
                <a:effectLst/>
              </a:rPr>
              <a:t>ie</a:t>
            </a:r>
            <a:r>
              <a:rPr lang="en-US" i="0" dirty="0">
                <a:solidFill>
                  <a:srgbClr val="000000"/>
                </a:solidFill>
                <a:effectLst/>
              </a:rPr>
              <a:t> the repayment status in previous months), the LIMIT_BAL &amp; the PAY_AMTX (amount paid in previous months).</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i="0" dirty="0">
                <a:solidFill>
                  <a:srgbClr val="000000"/>
                </a:solidFill>
                <a:effectLst/>
              </a:rPr>
              <a:t>Demographics: </a:t>
            </a:r>
            <a:r>
              <a:rPr lang="en-US" b="1" i="0" u="sng" dirty="0">
                <a:solidFill>
                  <a:srgbClr val="000000"/>
                </a:solidFill>
                <a:effectLst/>
              </a:rPr>
              <a:t>we see that being Female, More educated, Single and between 30-40years old means a customer is more likely to make payments on time.</a:t>
            </a:r>
            <a:endParaRPr lang="en-US" b="1" u="sng" dirty="0">
              <a:cs typeface="Calibri" pitchFamily="34" charset="0"/>
            </a:endParaRPr>
          </a:p>
        </p:txBody>
      </p:sp>
      <p:sp>
        <p:nvSpPr>
          <p:cNvPr id="2" name="TextBox 1">
            <a:extLst>
              <a:ext uri="{FF2B5EF4-FFF2-40B4-BE49-F238E27FC236}">
                <a16:creationId xmlns:a16="http://schemas.microsoft.com/office/drawing/2014/main" id="{3DBA8F69-80CE-C741-99EC-01D2341E2945}"/>
              </a:ext>
            </a:extLst>
          </p:cNvPr>
          <p:cNvSpPr txBox="1"/>
          <p:nvPr/>
        </p:nvSpPr>
        <p:spPr>
          <a:xfrm>
            <a:off x="788453" y="219305"/>
            <a:ext cx="6763027" cy="584775"/>
          </a:xfrm>
          <a:prstGeom prst="rect">
            <a:avLst/>
          </a:prstGeom>
          <a:noFill/>
        </p:spPr>
        <p:txBody>
          <a:bodyPr wrap="square" rtlCol="0">
            <a:spAutoFit/>
          </a:bodyPr>
          <a:lstStyle/>
          <a:p>
            <a:r>
              <a:rPr lang="en-US" sz="3200" dirty="0">
                <a:solidFill>
                  <a:schemeClr val="tx2"/>
                </a:solidFill>
                <a:latin typeface="Arial Rounded MT Bold" pitchFamily="34" charset="0"/>
              </a:rPr>
              <a:t>CONCLUSION</a:t>
            </a:r>
            <a:endParaRPr lang="en-US" sz="3200" dirty="0"/>
          </a:p>
        </p:txBody>
      </p:sp>
    </p:spTree>
    <p:extLst>
      <p:ext uri="{BB962C8B-B14F-4D97-AF65-F5344CB8AC3E}">
        <p14:creationId xmlns:p14="http://schemas.microsoft.com/office/powerpoint/2010/main" val="22812544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956E89-1A7F-DDC3-4F21-0F4EB04DE841}"/>
              </a:ext>
            </a:extLst>
          </p:cNvPr>
          <p:cNvSpPr txBox="1">
            <a:spLocks/>
          </p:cNvSpPr>
          <p:nvPr/>
        </p:nvSpPr>
        <p:spPr>
          <a:xfrm>
            <a:off x="-3620250" y="511693"/>
            <a:ext cx="11855698" cy="762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3200" dirty="0">
              <a:solidFill>
                <a:schemeClr val="tx2"/>
              </a:solidFill>
              <a:latin typeface="Arial Rounded MT Bold" pitchFamily="34" charset="0"/>
            </a:endParaRPr>
          </a:p>
        </p:txBody>
      </p:sp>
      <p:sp>
        <p:nvSpPr>
          <p:cNvPr id="4" name="Content Placeholder 2">
            <a:extLst>
              <a:ext uri="{FF2B5EF4-FFF2-40B4-BE49-F238E27FC236}">
                <a16:creationId xmlns:a16="http://schemas.microsoft.com/office/drawing/2014/main" id="{46213138-86E1-CA41-5B2F-0955D0698C58}"/>
              </a:ext>
            </a:extLst>
          </p:cNvPr>
          <p:cNvSpPr txBox="1">
            <a:spLocks/>
          </p:cNvSpPr>
          <p:nvPr/>
        </p:nvSpPr>
        <p:spPr>
          <a:xfrm>
            <a:off x="1214651" y="1487433"/>
            <a:ext cx="10551151" cy="465061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br>
              <a:rPr lang="en-IN" dirty="0"/>
            </a:br>
            <a:endParaRPr lang="en-IN"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a:lnSpc>
                <a:spcPct val="90000"/>
              </a:lnSpc>
            </a:pPr>
            <a:endParaRPr lang="en-US" sz="1700" b="1" u="sng" dirty="0">
              <a:latin typeface="Calibri" pitchFamily="34" charset="0"/>
              <a:cs typeface="Calibri" pitchFamily="34" charset="0"/>
            </a:endParaRPr>
          </a:p>
        </p:txBody>
      </p:sp>
      <p:pic>
        <p:nvPicPr>
          <p:cNvPr id="3074" name="Picture 2" descr="Any Questions PowerPoint template background in Symbols PowerPoint ppt  slide design category | The best PowerPoint templates and backgrounds at  PresentationPro.com">
            <a:extLst>
              <a:ext uri="{FF2B5EF4-FFF2-40B4-BE49-F238E27FC236}">
                <a16:creationId xmlns:a16="http://schemas.microsoft.com/office/drawing/2014/main" id="{B0B58A1C-9B2C-56A3-2116-5810C3964D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198" y="511693"/>
            <a:ext cx="9042655" cy="5906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5767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956E89-1A7F-DDC3-4F21-0F4EB04DE841}"/>
              </a:ext>
            </a:extLst>
          </p:cNvPr>
          <p:cNvSpPr txBox="1">
            <a:spLocks/>
          </p:cNvSpPr>
          <p:nvPr/>
        </p:nvSpPr>
        <p:spPr>
          <a:xfrm>
            <a:off x="-1918032" y="200193"/>
            <a:ext cx="10871200" cy="762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chemeClr val="tx2"/>
                </a:solidFill>
                <a:latin typeface="Arial Rounded MT Bold" pitchFamily="34" charset="0"/>
              </a:rPr>
              <a:t>PROJECT OVERVIEW -  part1</a:t>
            </a:r>
            <a:endParaRPr lang="en-US" sz="2800" dirty="0"/>
          </a:p>
        </p:txBody>
      </p:sp>
      <p:sp>
        <p:nvSpPr>
          <p:cNvPr id="2" name="TextBox 1">
            <a:extLst>
              <a:ext uri="{FF2B5EF4-FFF2-40B4-BE49-F238E27FC236}">
                <a16:creationId xmlns:a16="http://schemas.microsoft.com/office/drawing/2014/main" id="{64784529-D478-216B-B443-D07C4107A092}"/>
              </a:ext>
            </a:extLst>
          </p:cNvPr>
          <p:cNvSpPr txBox="1"/>
          <p:nvPr/>
        </p:nvSpPr>
        <p:spPr>
          <a:xfrm>
            <a:off x="674914" y="1057727"/>
            <a:ext cx="10842171" cy="3000821"/>
          </a:xfrm>
          <a:prstGeom prst="rect">
            <a:avLst/>
          </a:prstGeom>
          <a:noFill/>
        </p:spPr>
        <p:txBody>
          <a:bodyPr wrap="square" rtlCol="0">
            <a:spAutoFit/>
          </a:bodyPr>
          <a:lstStyle/>
          <a:p>
            <a:r>
              <a:rPr lang="en-US" u="sng" dirty="0"/>
              <a:t>Problem Statement: </a:t>
            </a:r>
          </a:p>
          <a:p>
            <a:endParaRPr lang="en-US" dirty="0"/>
          </a:p>
          <a:p>
            <a:pPr marL="285750" lvl="0" indent="-285750" algn="just">
              <a:lnSpc>
                <a:spcPct val="150000"/>
              </a:lnSpc>
              <a:buFont typeface="Arial" panose="020B0604020202020204" pitchFamily="34" charset="0"/>
              <a:buChar char="•"/>
            </a:pPr>
            <a:r>
              <a:rPr lang="en-IN" dirty="0">
                <a:latin typeface="Calibri" panose="020F0502020204030204" pitchFamily="34" charset="0"/>
                <a:cs typeface="Calibri" panose="020F0502020204030204" pitchFamily="34" charset="0"/>
              </a:rPr>
              <a:t>To build a </a:t>
            </a:r>
            <a:r>
              <a:rPr lang="en-US" dirty="0">
                <a:latin typeface="Calibri" panose="020F0502020204030204" pitchFamily="34" charset="0"/>
                <a:cs typeface="Calibri" panose="020F0502020204030204" pitchFamily="34" charset="0"/>
              </a:rPr>
              <a:t>classifier model that can predict whether a consumer will miss their next credit card payment.</a:t>
            </a:r>
          </a:p>
          <a:p>
            <a:pPr marL="285750" lvl="0" indent="-285750" algn="just">
              <a:lnSpc>
                <a:spcPct val="150000"/>
              </a:lnSpc>
              <a:buFont typeface="Arial" panose="020B0604020202020204" pitchFamily="34" charset="0"/>
              <a:buChar char="•"/>
            </a:pPr>
            <a:r>
              <a:rPr lang="en-IN" dirty="0">
                <a:latin typeface="Calibri" panose="020F0502020204030204" pitchFamily="34" charset="0"/>
                <a:cs typeface="Calibri" panose="020F0502020204030204" pitchFamily="34" charset="0"/>
              </a:rPr>
              <a:t>To use multiple classification techniques in this process and compare metrics across the techniques and come out with the best model that can classify the customers with highest accuracy. </a:t>
            </a:r>
          </a:p>
          <a:p>
            <a:pPr marL="285750" lvl="0" indent="-285750" algn="just">
              <a:lnSpc>
                <a:spcPct val="150000"/>
              </a:lnSpc>
              <a:buFont typeface="Arial" panose="020B0604020202020204" pitchFamily="34" charset="0"/>
              <a:buChar char="•"/>
            </a:pPr>
            <a:r>
              <a:rPr lang="en-IN" dirty="0">
                <a:latin typeface="Calibri" panose="020F0502020204030204" pitchFamily="34" charset="0"/>
                <a:cs typeface="Calibri" panose="020F0502020204030204" pitchFamily="34" charset="0"/>
              </a:rPr>
              <a:t>To understand the factors which are highly effective in the default of the payments by the customer. </a:t>
            </a:r>
          </a:p>
          <a:p>
            <a:pPr marL="285750" lvl="0" indent="-285750" algn="just">
              <a:lnSpc>
                <a:spcPct val="150000"/>
              </a:lnSpc>
              <a:buFont typeface="Arial" panose="020B0604020202020204" pitchFamily="34" charset="0"/>
              <a:buChar char="•"/>
            </a:pPr>
            <a:r>
              <a:rPr lang="en-IN" dirty="0">
                <a:latin typeface="Calibri" panose="020F0502020204030204" pitchFamily="34" charset="0"/>
                <a:cs typeface="Calibri" panose="020F0502020204030204" pitchFamily="34" charset="0"/>
              </a:rPr>
              <a:t>It is a binary classification problem on a relatively </a:t>
            </a:r>
            <a:r>
              <a:rPr lang="en-IN" u="sng" dirty="0">
                <a:latin typeface="Calibri" panose="020F0502020204030204" pitchFamily="34" charset="0"/>
                <a:cs typeface="Calibri" panose="020F0502020204030204" pitchFamily="34" charset="0"/>
              </a:rPr>
              <a:t>unbalanced dataset</a:t>
            </a:r>
            <a:r>
              <a:rPr lang="en-IN" dirty="0">
                <a:latin typeface="Calibri" panose="020F0502020204030204" pitchFamily="34" charset="0"/>
                <a:cs typeface="Calibri" panose="020F0502020204030204" pitchFamily="34" charset="0"/>
              </a:rPr>
              <a:t>, as shown in the following figure.  </a:t>
            </a:r>
          </a:p>
          <a:p>
            <a:endParaRPr lang="en-US" dirty="0"/>
          </a:p>
        </p:txBody>
      </p:sp>
      <p:pic>
        <p:nvPicPr>
          <p:cNvPr id="8" name="Picture 7">
            <a:extLst>
              <a:ext uri="{FF2B5EF4-FFF2-40B4-BE49-F238E27FC236}">
                <a16:creationId xmlns:a16="http://schemas.microsoft.com/office/drawing/2014/main" id="{A0D445A7-9BEB-8FDA-F104-156568493D0D}"/>
              </a:ext>
            </a:extLst>
          </p:cNvPr>
          <p:cNvPicPr>
            <a:picLocks noChangeAspect="1"/>
          </p:cNvPicPr>
          <p:nvPr/>
        </p:nvPicPr>
        <p:blipFill>
          <a:blip r:embed="rId2"/>
          <a:stretch>
            <a:fillRect/>
          </a:stretch>
        </p:blipFill>
        <p:spPr>
          <a:xfrm>
            <a:off x="2120609" y="3778160"/>
            <a:ext cx="3464265" cy="2965553"/>
          </a:xfrm>
          <a:prstGeom prst="rect">
            <a:avLst/>
          </a:prstGeom>
        </p:spPr>
      </p:pic>
    </p:spTree>
    <p:extLst>
      <p:ext uri="{BB962C8B-B14F-4D97-AF65-F5344CB8AC3E}">
        <p14:creationId xmlns:p14="http://schemas.microsoft.com/office/powerpoint/2010/main" val="15930138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956E89-1A7F-DDC3-4F21-0F4EB04DE841}"/>
              </a:ext>
            </a:extLst>
          </p:cNvPr>
          <p:cNvSpPr txBox="1">
            <a:spLocks/>
          </p:cNvSpPr>
          <p:nvPr/>
        </p:nvSpPr>
        <p:spPr>
          <a:xfrm>
            <a:off x="-1903964" y="200193"/>
            <a:ext cx="10871200" cy="762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chemeClr val="tx2"/>
                </a:solidFill>
                <a:latin typeface="Arial Rounded MT Bold" pitchFamily="34" charset="0"/>
              </a:rPr>
              <a:t>PROJECT OVERVIEW – part2</a:t>
            </a:r>
            <a:endParaRPr lang="en-US" sz="2800" dirty="0"/>
          </a:p>
        </p:txBody>
      </p:sp>
      <p:sp>
        <p:nvSpPr>
          <p:cNvPr id="4" name="TextBox 3">
            <a:extLst>
              <a:ext uri="{FF2B5EF4-FFF2-40B4-BE49-F238E27FC236}">
                <a16:creationId xmlns:a16="http://schemas.microsoft.com/office/drawing/2014/main" id="{2505C735-F576-CD81-977A-4C4BF5AFF102}"/>
              </a:ext>
            </a:extLst>
          </p:cNvPr>
          <p:cNvSpPr txBox="1"/>
          <p:nvPr/>
        </p:nvSpPr>
        <p:spPr>
          <a:xfrm>
            <a:off x="696686" y="962193"/>
            <a:ext cx="10191708" cy="3370153"/>
          </a:xfrm>
          <a:prstGeom prst="rect">
            <a:avLst/>
          </a:prstGeom>
          <a:noFill/>
        </p:spPr>
        <p:txBody>
          <a:bodyPr wrap="square" rtlCol="0">
            <a:spAutoFit/>
          </a:bodyPr>
          <a:lstStyle/>
          <a:p>
            <a:r>
              <a:rPr lang="en-US" u="sng" dirty="0"/>
              <a:t>Data source</a:t>
            </a:r>
            <a:r>
              <a:rPr lang="en-US" dirty="0"/>
              <a:t>:   </a:t>
            </a:r>
            <a:r>
              <a:rPr lang="en-US" u="sng" dirty="0">
                <a:solidFill>
                  <a:schemeClr val="accent1"/>
                </a:solidFill>
              </a:rPr>
              <a:t>https://</a:t>
            </a:r>
            <a:r>
              <a:rPr lang="en-US" u="sng" dirty="0" err="1">
                <a:solidFill>
                  <a:schemeClr val="accent1"/>
                </a:solidFill>
              </a:rPr>
              <a:t>archive.ics.uci.edu</a:t>
            </a:r>
            <a:r>
              <a:rPr lang="en-US" u="sng" dirty="0">
                <a:solidFill>
                  <a:schemeClr val="accent1"/>
                </a:solidFill>
              </a:rPr>
              <a:t>/ml/datasets/</a:t>
            </a:r>
            <a:r>
              <a:rPr lang="en-US" u="sng" dirty="0" err="1">
                <a:solidFill>
                  <a:schemeClr val="accent1"/>
                </a:solidFill>
              </a:rPr>
              <a:t>default+of+credit+card+clients</a:t>
            </a:r>
            <a:r>
              <a:rPr lang="en-US" u="sng" dirty="0">
                <a:solidFill>
                  <a:schemeClr val="accent1"/>
                </a:solidFill>
              </a:rPr>
              <a:t>#</a:t>
            </a:r>
          </a:p>
          <a:p>
            <a:endParaRPr lang="en-US" u="sng" dirty="0"/>
          </a:p>
          <a:p>
            <a:r>
              <a:rPr lang="en-US" u="sng" dirty="0"/>
              <a:t>Data Set Description:</a:t>
            </a:r>
          </a:p>
          <a:p>
            <a:pPr>
              <a:lnSpc>
                <a:spcPct val="150000"/>
              </a:lnSpc>
            </a:pPr>
            <a:endParaRPr lang="en-US" u="sng" dirty="0"/>
          </a:p>
          <a:p>
            <a:pPr marL="285750" indent="-285750" algn="just">
              <a:lnSpc>
                <a:spcPct val="150000"/>
              </a:lnSpc>
              <a:buFont typeface="Wingdings" pitchFamily="2" charset="2"/>
              <a:buChar char="§"/>
            </a:pPr>
            <a:r>
              <a:rPr lang="en-US" sz="1600" dirty="0"/>
              <a:t>	The data has 30000 observations and 25 fields</a:t>
            </a:r>
          </a:p>
          <a:p>
            <a:pPr marL="285750" indent="-285750" algn="just">
              <a:lnSpc>
                <a:spcPct val="150000"/>
              </a:lnSpc>
              <a:buFont typeface="Wingdings" pitchFamily="2" charset="2"/>
              <a:buChar char="§"/>
            </a:pPr>
            <a:r>
              <a:rPr lang="en-US" sz="1600" dirty="0"/>
              <a:t>	</a:t>
            </a:r>
            <a:r>
              <a:rPr lang="en-IN" sz="1600" dirty="0"/>
              <a:t>The Response (Output variable) is a binary variable ‘default payment next month’</a:t>
            </a:r>
          </a:p>
          <a:p>
            <a:pPr marL="285750" indent="-285750" algn="just">
              <a:lnSpc>
                <a:spcPct val="150000"/>
              </a:lnSpc>
              <a:buFont typeface="Wingdings" pitchFamily="2" charset="2"/>
              <a:buChar char="§"/>
            </a:pPr>
            <a:r>
              <a:rPr lang="en-US" sz="1600" dirty="0"/>
              <a:t>    Each observation is the data of an individual user – Education, Sex, Age, Bill amounts for past 9 months, payment details for past 9 months </a:t>
            </a:r>
            <a:r>
              <a:rPr lang="en-US" sz="1600" dirty="0" err="1"/>
              <a:t>etc</a:t>
            </a:r>
            <a:r>
              <a:rPr lang="en-US" sz="1600" dirty="0"/>
              <a:t>;</a:t>
            </a:r>
          </a:p>
          <a:p>
            <a:endParaRPr lang="en-US" dirty="0"/>
          </a:p>
          <a:p>
            <a:endParaRPr lang="en-US" dirty="0"/>
          </a:p>
        </p:txBody>
      </p:sp>
      <p:pic>
        <p:nvPicPr>
          <p:cNvPr id="6" name="Picture 5" descr="Text&#10;&#10;Description automatically generated">
            <a:extLst>
              <a:ext uri="{FF2B5EF4-FFF2-40B4-BE49-F238E27FC236}">
                <a16:creationId xmlns:a16="http://schemas.microsoft.com/office/drawing/2014/main" id="{DF8674CA-5176-E285-6C97-BAE0229D47D0}"/>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696686" y="4053386"/>
            <a:ext cx="6674785" cy="2107152"/>
          </a:xfrm>
          <a:prstGeom prst="rect">
            <a:avLst/>
          </a:prstGeom>
          <a:ln>
            <a:solidFill>
              <a:schemeClr val="tx1">
                <a:alpha val="89000"/>
              </a:schemeClr>
            </a:solidFill>
          </a:ln>
        </p:spPr>
      </p:pic>
    </p:spTree>
    <p:extLst>
      <p:ext uri="{BB962C8B-B14F-4D97-AF65-F5344CB8AC3E}">
        <p14:creationId xmlns:p14="http://schemas.microsoft.com/office/powerpoint/2010/main" val="286951462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956E89-1A7F-DDC3-4F21-0F4EB04DE841}"/>
              </a:ext>
            </a:extLst>
          </p:cNvPr>
          <p:cNvSpPr txBox="1">
            <a:spLocks/>
          </p:cNvSpPr>
          <p:nvPr/>
        </p:nvSpPr>
        <p:spPr>
          <a:xfrm>
            <a:off x="-2968571" y="211209"/>
            <a:ext cx="10871200" cy="762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chemeClr val="tx2"/>
                </a:solidFill>
                <a:latin typeface="Arial Rounded MT Bold" pitchFamily="34" charset="0"/>
              </a:rPr>
              <a:t>METHODOLOGY</a:t>
            </a:r>
            <a:endParaRPr lang="en-US" sz="2800" dirty="0"/>
          </a:p>
        </p:txBody>
      </p:sp>
      <p:graphicFrame>
        <p:nvGraphicFramePr>
          <p:cNvPr id="2" name="Diagram 1">
            <a:extLst>
              <a:ext uri="{FF2B5EF4-FFF2-40B4-BE49-F238E27FC236}">
                <a16:creationId xmlns:a16="http://schemas.microsoft.com/office/drawing/2014/main" id="{C8B38650-787A-157D-C97E-690ECBE7416D}"/>
              </a:ext>
            </a:extLst>
          </p:cNvPr>
          <p:cNvGraphicFramePr/>
          <p:nvPr>
            <p:extLst>
              <p:ext uri="{D42A27DB-BD31-4B8C-83A1-F6EECF244321}">
                <p14:modId xmlns:p14="http://schemas.microsoft.com/office/powerpoint/2010/main" val="1884501644"/>
              </p:ext>
            </p:extLst>
          </p:nvPr>
        </p:nvGraphicFramePr>
        <p:xfrm>
          <a:off x="942535" y="1336431"/>
          <a:ext cx="8257735" cy="48252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45031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956E89-1A7F-DDC3-4F21-0F4EB04DE841}"/>
              </a:ext>
            </a:extLst>
          </p:cNvPr>
          <p:cNvSpPr txBox="1">
            <a:spLocks/>
          </p:cNvSpPr>
          <p:nvPr/>
        </p:nvSpPr>
        <p:spPr>
          <a:xfrm>
            <a:off x="711200" y="76200"/>
            <a:ext cx="10972800" cy="762000"/>
          </a:xfrm>
          <a:prstGeom prst="rect">
            <a:avLst/>
          </a:prstGeom>
        </p:spPr>
        <p:txBody>
          <a:bodyPr anchor="ctr"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Aft>
                <a:spcPts val="600"/>
              </a:spcAft>
            </a:pPr>
            <a:r>
              <a:rPr lang="en-US" sz="3200" kern="1200" dirty="0">
                <a:solidFill>
                  <a:schemeClr val="tx2"/>
                </a:solidFill>
                <a:latin typeface="Arial Rounded MT Bold" pitchFamily="34" charset="0"/>
                <a:ea typeface="+mj-ea"/>
                <a:cs typeface="+mj-cs"/>
              </a:rPr>
              <a:t>DATA EXPLORATION -  part 1</a:t>
            </a:r>
          </a:p>
        </p:txBody>
      </p:sp>
      <p:sp>
        <p:nvSpPr>
          <p:cNvPr id="4" name="Content Placeholder 2">
            <a:extLst>
              <a:ext uri="{FF2B5EF4-FFF2-40B4-BE49-F238E27FC236}">
                <a16:creationId xmlns:a16="http://schemas.microsoft.com/office/drawing/2014/main" id="{99B30555-A2CB-C7C5-85CB-DA025ECA6C2E}"/>
              </a:ext>
            </a:extLst>
          </p:cNvPr>
          <p:cNvSpPr txBox="1">
            <a:spLocks/>
          </p:cNvSpPr>
          <p:nvPr/>
        </p:nvSpPr>
        <p:spPr>
          <a:xfrm>
            <a:off x="711200" y="1219201"/>
            <a:ext cx="5384800" cy="511533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sz="1700" b="1" u="sng" dirty="0">
                <a:latin typeface="Calibri" pitchFamily="34" charset="0"/>
                <a:cs typeface="Calibri" pitchFamily="34" charset="0"/>
              </a:rPr>
              <a:t>Missing Data and Data cleaning</a:t>
            </a:r>
          </a:p>
          <a:p>
            <a:pPr lvl="1">
              <a:lnSpc>
                <a:spcPct val="90000"/>
              </a:lnSpc>
            </a:pPr>
            <a:r>
              <a:rPr lang="en-US" sz="1700" dirty="0">
                <a:latin typeface="Calibri" pitchFamily="34" charset="0"/>
                <a:cs typeface="Calibri" pitchFamily="34" charset="0"/>
              </a:rPr>
              <a:t>The data set is clean without any missing data.</a:t>
            </a:r>
          </a:p>
          <a:p>
            <a:pPr lvl="1">
              <a:lnSpc>
                <a:spcPct val="90000"/>
              </a:lnSpc>
            </a:pPr>
            <a:r>
              <a:rPr lang="en-US" sz="1700" dirty="0">
                <a:latin typeface="Calibri" pitchFamily="34" charset="0"/>
                <a:cs typeface="Calibri" pitchFamily="34" charset="0"/>
              </a:rPr>
              <a:t>For attributes – MARRIAGE, EDUCATION, there are some undocumented categories. Dropped such rows.</a:t>
            </a:r>
          </a:p>
          <a:p>
            <a:pPr>
              <a:lnSpc>
                <a:spcPct val="90000"/>
              </a:lnSpc>
            </a:pPr>
            <a:r>
              <a:rPr lang="en-US" sz="1700" b="1" u="sng" dirty="0">
                <a:latin typeface="Calibri" pitchFamily="34" charset="0"/>
                <a:cs typeface="Calibri" pitchFamily="34" charset="0"/>
              </a:rPr>
              <a:t>Feature analysis:</a:t>
            </a:r>
          </a:p>
          <a:p>
            <a:pPr lvl="1">
              <a:lnSpc>
                <a:spcPct val="90000"/>
              </a:lnSpc>
            </a:pPr>
            <a:r>
              <a:rPr lang="en-US" sz="1700" dirty="0">
                <a:latin typeface="Calibri" pitchFamily="34" charset="0"/>
                <a:cs typeface="Calibri" pitchFamily="34" charset="0"/>
              </a:rPr>
              <a:t>Each observation has 25 attributes that contain information on default payments, demographic factors, credit data, history of payment and bill statements of credit card users.	</a:t>
            </a:r>
          </a:p>
          <a:p>
            <a:pPr>
              <a:lnSpc>
                <a:spcPct val="90000"/>
              </a:lnSpc>
            </a:pPr>
            <a:r>
              <a:rPr lang="en-US" sz="1700" b="1" u="sng" dirty="0">
                <a:latin typeface="Calibri" pitchFamily="34" charset="0"/>
                <a:cs typeface="Calibri" pitchFamily="34" charset="0"/>
              </a:rPr>
              <a:t>Correlation: Heatmap</a:t>
            </a:r>
          </a:p>
          <a:p>
            <a:pPr lvl="1">
              <a:lnSpc>
                <a:spcPct val="90000"/>
              </a:lnSpc>
            </a:pPr>
            <a:r>
              <a:rPr lang="en-US" sz="1700" dirty="0">
                <a:latin typeface="Calibri" pitchFamily="34" charset="0"/>
                <a:cs typeface="Calibri" pitchFamily="34" charset="0"/>
              </a:rPr>
              <a:t>The presence of strongly correlated features may lead to a decline in the performances of some classification algorithms which assume that the predictors are all independent.</a:t>
            </a:r>
          </a:p>
          <a:p>
            <a:pPr lvl="1">
              <a:lnSpc>
                <a:spcPct val="90000"/>
              </a:lnSpc>
            </a:pPr>
            <a:r>
              <a:rPr lang="en-US" sz="1700" dirty="0">
                <a:latin typeface="Calibri" pitchFamily="34" charset="0"/>
                <a:cs typeface="Calibri" pitchFamily="34" charset="0"/>
              </a:rPr>
              <a:t>Another benefit from spotting correlation among features is that the same information may be encoded with less attributes, and this could lead to simpler final models.</a:t>
            </a:r>
          </a:p>
        </p:txBody>
      </p:sp>
      <p:pic>
        <p:nvPicPr>
          <p:cNvPr id="7" name="Picture 6" descr="A picture containing treemap chart&#10;&#10;Description automatically generated">
            <a:extLst>
              <a:ext uri="{FF2B5EF4-FFF2-40B4-BE49-F238E27FC236}">
                <a16:creationId xmlns:a16="http://schemas.microsoft.com/office/drawing/2014/main" id="{766662CA-0190-F744-AD31-8CF1DE13CB10}"/>
              </a:ext>
            </a:extLst>
          </p:cNvPr>
          <p:cNvPicPr>
            <a:picLocks noChangeAspect="1"/>
          </p:cNvPicPr>
          <p:nvPr/>
        </p:nvPicPr>
        <p:blipFill>
          <a:blip r:embed="rId2"/>
          <a:stretch>
            <a:fillRect/>
          </a:stretch>
        </p:blipFill>
        <p:spPr>
          <a:xfrm>
            <a:off x="6299200" y="1220567"/>
            <a:ext cx="5384800" cy="4523231"/>
          </a:xfrm>
          <a:prstGeom prst="rect">
            <a:avLst/>
          </a:prstGeom>
          <a:noFill/>
        </p:spPr>
      </p:pic>
    </p:spTree>
    <p:extLst>
      <p:ext uri="{BB962C8B-B14F-4D97-AF65-F5344CB8AC3E}">
        <p14:creationId xmlns:p14="http://schemas.microsoft.com/office/powerpoint/2010/main" val="3969372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956E89-1A7F-DDC3-4F21-0F4EB04DE841}"/>
              </a:ext>
            </a:extLst>
          </p:cNvPr>
          <p:cNvSpPr txBox="1">
            <a:spLocks/>
          </p:cNvSpPr>
          <p:nvPr/>
        </p:nvSpPr>
        <p:spPr>
          <a:xfrm>
            <a:off x="711200" y="76200"/>
            <a:ext cx="10972800" cy="762000"/>
          </a:xfrm>
          <a:prstGeom prst="rect">
            <a:avLst/>
          </a:prstGeom>
        </p:spPr>
        <p:txBody>
          <a:bodyPr anchor="ctr"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Aft>
                <a:spcPts val="600"/>
              </a:spcAft>
            </a:pPr>
            <a:r>
              <a:rPr lang="en-US" sz="3200" kern="1200" dirty="0">
                <a:solidFill>
                  <a:schemeClr val="tx2"/>
                </a:solidFill>
                <a:latin typeface="Arial Rounded MT Bold" pitchFamily="34" charset="0"/>
                <a:ea typeface="+mj-ea"/>
                <a:cs typeface="+mj-cs"/>
              </a:rPr>
              <a:t>DATA EXPLORATION -  part 2</a:t>
            </a:r>
          </a:p>
        </p:txBody>
      </p:sp>
      <p:sp>
        <p:nvSpPr>
          <p:cNvPr id="4" name="Content Placeholder 2">
            <a:extLst>
              <a:ext uri="{FF2B5EF4-FFF2-40B4-BE49-F238E27FC236}">
                <a16:creationId xmlns:a16="http://schemas.microsoft.com/office/drawing/2014/main" id="{99B30555-A2CB-C7C5-85CB-DA025ECA6C2E}"/>
              </a:ext>
            </a:extLst>
          </p:cNvPr>
          <p:cNvSpPr txBox="1">
            <a:spLocks/>
          </p:cNvSpPr>
          <p:nvPr/>
        </p:nvSpPr>
        <p:spPr>
          <a:xfrm>
            <a:off x="538899" y="1007013"/>
            <a:ext cx="5745871" cy="4843974"/>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sz="1800" b="1" u="sng" dirty="0">
                <a:latin typeface="Calibri" pitchFamily="34" charset="0"/>
                <a:cs typeface="Calibri" pitchFamily="34" charset="0"/>
              </a:rPr>
              <a:t>Scatter plots:</a:t>
            </a:r>
          </a:p>
          <a:p>
            <a:pPr lvl="1">
              <a:lnSpc>
                <a:spcPct val="90000"/>
              </a:lnSpc>
            </a:pPr>
            <a:r>
              <a:rPr lang="en-IN" sz="1800" dirty="0">
                <a:latin typeface="Calibri" pitchFamily="34" charset="0"/>
                <a:cs typeface="Calibri" pitchFamily="34" charset="0"/>
              </a:rPr>
              <a:t>used to observe and show relationships/interactions between two variables. </a:t>
            </a:r>
          </a:p>
          <a:p>
            <a:pPr lvl="1">
              <a:lnSpc>
                <a:spcPct val="90000"/>
              </a:lnSpc>
            </a:pPr>
            <a:r>
              <a:rPr lang="en-IN" sz="1800" dirty="0">
                <a:latin typeface="Calibri" pitchFamily="34" charset="0"/>
                <a:cs typeface="Calibri" pitchFamily="34" charset="0"/>
              </a:rPr>
              <a:t>The plots matched with our observations from heatmap.</a:t>
            </a:r>
            <a:r>
              <a:rPr lang="en-US" sz="1700" dirty="0">
                <a:latin typeface="Calibri" pitchFamily="34" charset="0"/>
                <a:cs typeface="Calibri" pitchFamily="34" charset="0"/>
              </a:rPr>
              <a:t>	</a:t>
            </a:r>
          </a:p>
          <a:p>
            <a:pPr marL="457200" lvl="1" indent="0">
              <a:lnSpc>
                <a:spcPct val="90000"/>
              </a:lnSpc>
              <a:buNone/>
            </a:pPr>
            <a:endParaRPr lang="en-US" sz="1700" dirty="0">
              <a:latin typeface="Calibri" pitchFamily="34" charset="0"/>
              <a:cs typeface="Calibri" pitchFamily="34" charset="0"/>
            </a:endParaRPr>
          </a:p>
          <a:p>
            <a:pPr>
              <a:lnSpc>
                <a:spcPct val="90000"/>
              </a:lnSpc>
            </a:pPr>
            <a:r>
              <a:rPr lang="en-US" sz="1800" b="1" u="sng" dirty="0">
                <a:latin typeface="Calibri" pitchFamily="34" charset="0"/>
                <a:cs typeface="Calibri" pitchFamily="34" charset="0"/>
              </a:rPr>
              <a:t>Histogram plots:</a:t>
            </a:r>
          </a:p>
          <a:p>
            <a:pPr lvl="1">
              <a:lnSpc>
                <a:spcPct val="90000"/>
              </a:lnSpc>
            </a:pPr>
            <a:r>
              <a:rPr lang="en-IN" sz="1800" dirty="0">
                <a:latin typeface="Calibri" pitchFamily="34" charset="0"/>
                <a:cs typeface="Calibri" pitchFamily="34" charset="0"/>
              </a:rPr>
              <a:t>the group the data in bins and is the fastest way to get idea about each attribute in dataset.</a:t>
            </a:r>
          </a:p>
          <a:p>
            <a:pPr lvl="1">
              <a:lnSpc>
                <a:spcPct val="90000"/>
              </a:lnSpc>
            </a:pPr>
            <a:r>
              <a:rPr lang="en-IN" sz="1800" dirty="0">
                <a:latin typeface="Calibri" pitchFamily="34" charset="0"/>
                <a:cs typeface="Calibri" pitchFamily="34" charset="0"/>
              </a:rPr>
              <a:t>It provides us a count of the number of observations in each bin created for visualization.</a:t>
            </a:r>
            <a:endParaRPr lang="en-US" sz="1800" dirty="0">
              <a:latin typeface="Calibri" pitchFamily="34" charset="0"/>
              <a:cs typeface="Calibri" pitchFamily="34" charset="0"/>
            </a:endParaRPr>
          </a:p>
        </p:txBody>
      </p:sp>
      <p:pic>
        <p:nvPicPr>
          <p:cNvPr id="5" name="Picture 4" descr="Chart, scatter chart&#10;&#10;Description automatically generated">
            <a:extLst>
              <a:ext uri="{FF2B5EF4-FFF2-40B4-BE49-F238E27FC236}">
                <a16:creationId xmlns:a16="http://schemas.microsoft.com/office/drawing/2014/main" id="{81DDBDC1-39F9-A3A4-E0B2-0BFC40DD60B7}"/>
              </a:ext>
            </a:extLst>
          </p:cNvPr>
          <p:cNvPicPr>
            <a:picLocks noChangeAspect="1"/>
          </p:cNvPicPr>
          <p:nvPr/>
        </p:nvPicPr>
        <p:blipFill>
          <a:blip r:embed="rId2"/>
          <a:stretch>
            <a:fillRect/>
          </a:stretch>
        </p:blipFill>
        <p:spPr>
          <a:xfrm>
            <a:off x="6386340" y="838200"/>
            <a:ext cx="5745871" cy="2191293"/>
          </a:xfrm>
          <a:prstGeom prst="rect">
            <a:avLst/>
          </a:prstGeom>
        </p:spPr>
      </p:pic>
      <p:pic>
        <p:nvPicPr>
          <p:cNvPr id="7" name="Picture 6" descr="Chart, scatter chart&#10;&#10;Description automatically generated">
            <a:extLst>
              <a:ext uri="{FF2B5EF4-FFF2-40B4-BE49-F238E27FC236}">
                <a16:creationId xmlns:a16="http://schemas.microsoft.com/office/drawing/2014/main" id="{CFE16271-DD6F-9CB6-4FD5-231F7E1BE6AF}"/>
              </a:ext>
            </a:extLst>
          </p:cNvPr>
          <p:cNvPicPr>
            <a:picLocks noChangeAspect="1"/>
          </p:cNvPicPr>
          <p:nvPr/>
        </p:nvPicPr>
        <p:blipFill>
          <a:blip r:embed="rId3"/>
          <a:stretch>
            <a:fillRect/>
          </a:stretch>
        </p:blipFill>
        <p:spPr>
          <a:xfrm>
            <a:off x="6516859" y="3206031"/>
            <a:ext cx="5675141" cy="2211203"/>
          </a:xfrm>
          <a:prstGeom prst="rect">
            <a:avLst/>
          </a:prstGeom>
        </p:spPr>
      </p:pic>
      <p:pic>
        <p:nvPicPr>
          <p:cNvPr id="9" name="Picture 8" descr="Chart, bar chart&#10;&#10;Description automatically generated">
            <a:extLst>
              <a:ext uri="{FF2B5EF4-FFF2-40B4-BE49-F238E27FC236}">
                <a16:creationId xmlns:a16="http://schemas.microsoft.com/office/drawing/2014/main" id="{9D588841-7380-CC17-F92E-22C82A1B2297}"/>
              </a:ext>
            </a:extLst>
          </p:cNvPr>
          <p:cNvPicPr>
            <a:picLocks noChangeAspect="1"/>
          </p:cNvPicPr>
          <p:nvPr/>
        </p:nvPicPr>
        <p:blipFill>
          <a:blip r:embed="rId4"/>
          <a:stretch>
            <a:fillRect/>
          </a:stretch>
        </p:blipFill>
        <p:spPr>
          <a:xfrm>
            <a:off x="3411835" y="4358893"/>
            <a:ext cx="3235753" cy="2191292"/>
          </a:xfrm>
          <a:prstGeom prst="rect">
            <a:avLst/>
          </a:prstGeom>
        </p:spPr>
      </p:pic>
      <p:pic>
        <p:nvPicPr>
          <p:cNvPr id="11" name="Picture 10" descr="Chart, bar chart&#10;&#10;Description automatically generated">
            <a:extLst>
              <a:ext uri="{FF2B5EF4-FFF2-40B4-BE49-F238E27FC236}">
                <a16:creationId xmlns:a16="http://schemas.microsoft.com/office/drawing/2014/main" id="{902ADC6C-3820-FBE5-7D44-F7BC0C6A4CDD}"/>
              </a:ext>
            </a:extLst>
          </p:cNvPr>
          <p:cNvPicPr>
            <a:picLocks noChangeAspect="1"/>
          </p:cNvPicPr>
          <p:nvPr/>
        </p:nvPicPr>
        <p:blipFill>
          <a:blip r:embed="rId5"/>
          <a:stretch>
            <a:fillRect/>
          </a:stretch>
        </p:blipFill>
        <p:spPr>
          <a:xfrm>
            <a:off x="520681" y="4358892"/>
            <a:ext cx="3166058" cy="2191291"/>
          </a:xfrm>
          <a:prstGeom prst="rect">
            <a:avLst/>
          </a:prstGeom>
        </p:spPr>
      </p:pic>
    </p:spTree>
    <p:extLst>
      <p:ext uri="{BB962C8B-B14F-4D97-AF65-F5344CB8AC3E}">
        <p14:creationId xmlns:p14="http://schemas.microsoft.com/office/powerpoint/2010/main" val="15756018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956E89-1A7F-DDC3-4F21-0F4EB04DE841}"/>
              </a:ext>
            </a:extLst>
          </p:cNvPr>
          <p:cNvSpPr txBox="1">
            <a:spLocks/>
          </p:cNvSpPr>
          <p:nvPr/>
        </p:nvSpPr>
        <p:spPr>
          <a:xfrm>
            <a:off x="711200" y="76200"/>
            <a:ext cx="10972800" cy="762000"/>
          </a:xfrm>
          <a:prstGeom prst="rect">
            <a:avLst/>
          </a:prstGeom>
        </p:spPr>
        <p:txBody>
          <a:bodyPr anchor="ctr"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Aft>
                <a:spcPts val="600"/>
              </a:spcAft>
            </a:pPr>
            <a:r>
              <a:rPr lang="en-US" sz="3200" kern="1200" dirty="0">
                <a:solidFill>
                  <a:schemeClr val="tx2"/>
                </a:solidFill>
                <a:latin typeface="Arial Rounded MT Bold" pitchFamily="34" charset="0"/>
                <a:ea typeface="+mj-ea"/>
                <a:cs typeface="+mj-cs"/>
              </a:rPr>
              <a:t>DATA EXPLORATION -  part 3</a:t>
            </a:r>
          </a:p>
        </p:txBody>
      </p:sp>
      <p:sp>
        <p:nvSpPr>
          <p:cNvPr id="4" name="Content Placeholder 2">
            <a:extLst>
              <a:ext uri="{FF2B5EF4-FFF2-40B4-BE49-F238E27FC236}">
                <a16:creationId xmlns:a16="http://schemas.microsoft.com/office/drawing/2014/main" id="{99B30555-A2CB-C7C5-85CB-DA025ECA6C2E}"/>
              </a:ext>
            </a:extLst>
          </p:cNvPr>
          <p:cNvSpPr txBox="1">
            <a:spLocks/>
          </p:cNvSpPr>
          <p:nvPr/>
        </p:nvSpPr>
        <p:spPr>
          <a:xfrm>
            <a:off x="708294" y="933158"/>
            <a:ext cx="7014869" cy="5613816"/>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r>
              <a:rPr lang="en-US" sz="1700" dirty="0">
                <a:latin typeface="Calibri" pitchFamily="34" charset="0"/>
                <a:cs typeface="Calibri" pitchFamily="34" charset="0"/>
              </a:rPr>
              <a:t>	</a:t>
            </a:r>
          </a:p>
          <a:p>
            <a:pPr>
              <a:lnSpc>
                <a:spcPct val="90000"/>
              </a:lnSpc>
            </a:pPr>
            <a:r>
              <a:rPr lang="en-US" sz="1800" b="1" u="sng" dirty="0">
                <a:latin typeface="Calibri" pitchFamily="34" charset="0"/>
                <a:cs typeface="Calibri" pitchFamily="34" charset="0"/>
              </a:rPr>
              <a:t>Box plots:</a:t>
            </a:r>
          </a:p>
          <a:p>
            <a:pPr lvl="1">
              <a:lnSpc>
                <a:spcPct val="90000"/>
              </a:lnSpc>
            </a:pPr>
            <a:r>
              <a:rPr lang="en-IN" sz="1800" dirty="0">
                <a:latin typeface="Calibri" pitchFamily="34" charset="0"/>
                <a:cs typeface="Calibri" pitchFamily="34" charset="0"/>
              </a:rPr>
              <a:t>the boxplots for each of the numerical features are plotted in order to have a further look at the distribution and to eventually spot outliers</a:t>
            </a:r>
          </a:p>
          <a:p>
            <a:pPr lvl="1">
              <a:lnSpc>
                <a:spcPct val="90000"/>
              </a:lnSpc>
            </a:pPr>
            <a:endParaRPr lang="en-IN" sz="1700" dirty="0">
              <a:latin typeface="Calibri" pitchFamily="34" charset="0"/>
              <a:cs typeface="Calibri" pitchFamily="34" charset="0"/>
            </a:endParaRPr>
          </a:p>
          <a:p>
            <a:pPr lvl="1">
              <a:lnSpc>
                <a:spcPct val="90000"/>
              </a:lnSpc>
            </a:pPr>
            <a:endParaRPr lang="en-IN" sz="1700" dirty="0">
              <a:latin typeface="Calibri" pitchFamily="34" charset="0"/>
              <a:cs typeface="Calibri" pitchFamily="34" charset="0"/>
            </a:endParaRPr>
          </a:p>
          <a:p>
            <a:pPr lvl="1">
              <a:lnSpc>
                <a:spcPct val="90000"/>
              </a:lnSpc>
            </a:pPr>
            <a:endParaRPr lang="en-IN" sz="1700" dirty="0">
              <a:latin typeface="Calibri" pitchFamily="34" charset="0"/>
              <a:cs typeface="Calibri" pitchFamily="34" charset="0"/>
            </a:endParaRPr>
          </a:p>
          <a:p>
            <a:pPr lvl="1">
              <a:lnSpc>
                <a:spcPct val="90000"/>
              </a:lnSpc>
            </a:pPr>
            <a:endParaRPr lang="en-IN" sz="1700" dirty="0">
              <a:latin typeface="Calibri" pitchFamily="34" charset="0"/>
              <a:cs typeface="Calibri" pitchFamily="34" charset="0"/>
            </a:endParaRPr>
          </a:p>
          <a:p>
            <a:pPr lvl="1">
              <a:lnSpc>
                <a:spcPct val="90000"/>
              </a:lnSpc>
            </a:pPr>
            <a:endParaRPr lang="en-IN"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marL="457200" lvl="1" indent="0">
              <a:lnSpc>
                <a:spcPct val="90000"/>
              </a:lnSpc>
              <a:buNone/>
            </a:pPr>
            <a:endParaRPr lang="en-US" sz="1700" dirty="0">
              <a:latin typeface="Calibri" pitchFamily="34" charset="0"/>
              <a:cs typeface="Calibri" pitchFamily="34" charset="0"/>
            </a:endParaRPr>
          </a:p>
          <a:p>
            <a:pPr marL="457200" lvl="1" indent="0">
              <a:lnSpc>
                <a:spcPct val="90000"/>
              </a:lnSpc>
              <a:buNone/>
            </a:pPr>
            <a:endParaRPr lang="en-US" sz="1700" dirty="0">
              <a:latin typeface="Calibri" pitchFamily="34" charset="0"/>
              <a:cs typeface="Calibri" pitchFamily="34" charset="0"/>
            </a:endParaRPr>
          </a:p>
          <a:p>
            <a:pPr marL="457200" lvl="1" indent="0">
              <a:lnSpc>
                <a:spcPct val="90000"/>
              </a:lnSpc>
              <a:buNone/>
            </a:pPr>
            <a:endParaRPr lang="en-US" sz="1700" dirty="0">
              <a:latin typeface="Calibri" pitchFamily="34" charset="0"/>
              <a:cs typeface="Calibri" pitchFamily="34" charset="0"/>
            </a:endParaRPr>
          </a:p>
          <a:p>
            <a:pPr>
              <a:lnSpc>
                <a:spcPct val="90000"/>
              </a:lnSpc>
            </a:pPr>
            <a:r>
              <a:rPr lang="en-US" sz="1800" b="1" u="sng" dirty="0">
                <a:latin typeface="Calibri" pitchFamily="34" charset="0"/>
                <a:cs typeface="Calibri" pitchFamily="34" charset="0"/>
              </a:rPr>
              <a:t>Stacked bar charts:</a:t>
            </a:r>
          </a:p>
          <a:p>
            <a:pPr lvl="1">
              <a:lnSpc>
                <a:spcPct val="90000"/>
              </a:lnSpc>
            </a:pPr>
            <a:r>
              <a:rPr lang="en-IN" sz="1800" dirty="0">
                <a:latin typeface="Calibri" pitchFamily="34" charset="0"/>
                <a:cs typeface="Calibri" pitchFamily="34" charset="0"/>
              </a:rPr>
              <a:t>each bar is visually divided into sub bars to represent multiple column data at once. </a:t>
            </a:r>
          </a:p>
          <a:p>
            <a:pPr lvl="1">
              <a:lnSpc>
                <a:spcPct val="90000"/>
              </a:lnSpc>
            </a:pPr>
            <a:r>
              <a:rPr lang="en-IN" sz="1800" dirty="0">
                <a:latin typeface="Calibri" pitchFamily="34" charset="0"/>
                <a:cs typeface="Calibri" pitchFamily="34" charset="0"/>
              </a:rPr>
              <a:t>Gives holistic information of all categories of a variable.</a:t>
            </a:r>
            <a:endParaRPr lang="en-US" sz="1800" dirty="0">
              <a:latin typeface="Calibri" pitchFamily="34" charset="0"/>
              <a:cs typeface="Calibri" pitchFamily="34" charset="0"/>
            </a:endParaRPr>
          </a:p>
        </p:txBody>
      </p:sp>
      <p:pic>
        <p:nvPicPr>
          <p:cNvPr id="6" name="Picture 5" descr="Chart, bar chart&#10;&#10;Description automatically generated">
            <a:extLst>
              <a:ext uri="{FF2B5EF4-FFF2-40B4-BE49-F238E27FC236}">
                <a16:creationId xmlns:a16="http://schemas.microsoft.com/office/drawing/2014/main" id="{41CDFA5D-83CB-2A8E-9A2A-4127E91370B0}"/>
              </a:ext>
            </a:extLst>
          </p:cNvPr>
          <p:cNvPicPr>
            <a:picLocks noChangeAspect="1"/>
          </p:cNvPicPr>
          <p:nvPr/>
        </p:nvPicPr>
        <p:blipFill>
          <a:blip r:embed="rId2"/>
          <a:stretch>
            <a:fillRect/>
          </a:stretch>
        </p:blipFill>
        <p:spPr>
          <a:xfrm>
            <a:off x="7723163" y="1042015"/>
            <a:ext cx="4468837" cy="2384136"/>
          </a:xfrm>
          <a:prstGeom prst="rect">
            <a:avLst/>
          </a:prstGeom>
        </p:spPr>
      </p:pic>
      <p:pic>
        <p:nvPicPr>
          <p:cNvPr id="11" name="Picture 10" descr="Chart, bar chart&#10;&#10;Description automatically generated">
            <a:extLst>
              <a:ext uri="{FF2B5EF4-FFF2-40B4-BE49-F238E27FC236}">
                <a16:creationId xmlns:a16="http://schemas.microsoft.com/office/drawing/2014/main" id="{E6E9A021-D17A-517A-2A21-5983F7EE68BC}"/>
              </a:ext>
            </a:extLst>
          </p:cNvPr>
          <p:cNvPicPr>
            <a:picLocks noChangeAspect="1"/>
          </p:cNvPicPr>
          <p:nvPr/>
        </p:nvPicPr>
        <p:blipFill>
          <a:blip r:embed="rId3"/>
          <a:stretch>
            <a:fillRect/>
          </a:stretch>
        </p:blipFill>
        <p:spPr>
          <a:xfrm>
            <a:off x="7723163" y="3426151"/>
            <a:ext cx="4468837" cy="2384136"/>
          </a:xfrm>
          <a:prstGeom prst="rect">
            <a:avLst/>
          </a:prstGeom>
        </p:spPr>
      </p:pic>
      <p:pic>
        <p:nvPicPr>
          <p:cNvPr id="13" name="Picture 12" descr="Chart, box and whisker chart&#10;&#10;Description automatically generated">
            <a:extLst>
              <a:ext uri="{FF2B5EF4-FFF2-40B4-BE49-F238E27FC236}">
                <a16:creationId xmlns:a16="http://schemas.microsoft.com/office/drawing/2014/main" id="{120F16E4-4DE6-A9B7-DC77-E85522ED20AE}"/>
              </a:ext>
            </a:extLst>
          </p:cNvPr>
          <p:cNvPicPr>
            <a:picLocks noChangeAspect="1"/>
          </p:cNvPicPr>
          <p:nvPr/>
        </p:nvPicPr>
        <p:blipFill>
          <a:blip r:embed="rId4"/>
          <a:stretch>
            <a:fillRect/>
          </a:stretch>
        </p:blipFill>
        <p:spPr>
          <a:xfrm>
            <a:off x="1100113" y="2372139"/>
            <a:ext cx="3503686" cy="2478157"/>
          </a:xfrm>
          <a:prstGeom prst="rect">
            <a:avLst/>
          </a:prstGeom>
        </p:spPr>
      </p:pic>
      <p:pic>
        <p:nvPicPr>
          <p:cNvPr id="15" name="Picture 14" descr="Chart, box and whisker chart&#10;&#10;Description automatically generated">
            <a:extLst>
              <a:ext uri="{FF2B5EF4-FFF2-40B4-BE49-F238E27FC236}">
                <a16:creationId xmlns:a16="http://schemas.microsoft.com/office/drawing/2014/main" id="{7C6A540E-4F14-9CAA-FC81-B38809B2DE66}"/>
              </a:ext>
            </a:extLst>
          </p:cNvPr>
          <p:cNvPicPr>
            <a:picLocks noChangeAspect="1"/>
          </p:cNvPicPr>
          <p:nvPr/>
        </p:nvPicPr>
        <p:blipFill>
          <a:blip r:embed="rId5"/>
          <a:stretch>
            <a:fillRect/>
          </a:stretch>
        </p:blipFill>
        <p:spPr>
          <a:xfrm>
            <a:off x="4200939" y="2372139"/>
            <a:ext cx="3868750" cy="2203164"/>
          </a:xfrm>
          <a:prstGeom prst="rect">
            <a:avLst/>
          </a:prstGeom>
        </p:spPr>
      </p:pic>
    </p:spTree>
    <p:extLst>
      <p:ext uri="{BB962C8B-B14F-4D97-AF65-F5344CB8AC3E}">
        <p14:creationId xmlns:p14="http://schemas.microsoft.com/office/powerpoint/2010/main" val="25959259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956E89-1A7F-DDC3-4F21-0F4EB04DE841}"/>
              </a:ext>
            </a:extLst>
          </p:cNvPr>
          <p:cNvSpPr txBox="1">
            <a:spLocks/>
          </p:cNvSpPr>
          <p:nvPr/>
        </p:nvSpPr>
        <p:spPr>
          <a:xfrm>
            <a:off x="-1660311" y="182322"/>
            <a:ext cx="10871200" cy="762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chemeClr val="tx2"/>
                </a:solidFill>
                <a:latin typeface="Arial Rounded MT Bold" pitchFamily="34" charset="0"/>
              </a:rPr>
              <a:t>DATA PRE-PROCESSING – part1</a:t>
            </a:r>
            <a:endParaRPr lang="en-US" sz="2800" dirty="0"/>
          </a:p>
        </p:txBody>
      </p:sp>
      <p:sp>
        <p:nvSpPr>
          <p:cNvPr id="4" name="Content Placeholder 2">
            <a:extLst>
              <a:ext uri="{FF2B5EF4-FFF2-40B4-BE49-F238E27FC236}">
                <a16:creationId xmlns:a16="http://schemas.microsoft.com/office/drawing/2014/main" id="{46213138-86E1-CA41-5B2F-0955D0698C58}"/>
              </a:ext>
            </a:extLst>
          </p:cNvPr>
          <p:cNvSpPr txBox="1">
            <a:spLocks/>
          </p:cNvSpPr>
          <p:nvPr/>
        </p:nvSpPr>
        <p:spPr>
          <a:xfrm>
            <a:off x="711200" y="1219201"/>
            <a:ext cx="4202527" cy="4843974"/>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sz="1800" b="1" u="sng" dirty="0">
                <a:latin typeface="Calibri" pitchFamily="34" charset="0"/>
                <a:cs typeface="Calibri" pitchFamily="34" charset="0"/>
              </a:rPr>
              <a:t>One-hot encoding</a:t>
            </a:r>
          </a:p>
          <a:p>
            <a:pPr lvl="1">
              <a:lnSpc>
                <a:spcPct val="90000"/>
              </a:lnSpc>
            </a:pPr>
            <a:r>
              <a:rPr lang="en-IN" sz="1800" dirty="0">
                <a:latin typeface="Calibri" pitchFamily="34" charset="0"/>
                <a:cs typeface="Calibri" pitchFamily="34" charset="0"/>
              </a:rPr>
              <a:t>Categorical variable such as SEX, MARRIAGE and EDUCATION are turned into one-hot variables in order to remove any orders that in this case have no meaning.</a:t>
            </a:r>
          </a:p>
          <a:p>
            <a:pPr lvl="1">
              <a:lnSpc>
                <a:spcPct val="90000"/>
              </a:lnSpc>
            </a:pPr>
            <a:endParaRPr lang="en-IN" sz="1700" dirty="0">
              <a:latin typeface="Calibri" pitchFamily="34" charset="0"/>
              <a:cs typeface="Calibri" pitchFamily="34" charset="0"/>
            </a:endParaRPr>
          </a:p>
          <a:p>
            <a:pPr lvl="1">
              <a:lnSpc>
                <a:spcPct val="90000"/>
              </a:lnSpc>
            </a:pPr>
            <a:endParaRPr lang="en-IN" sz="1700" dirty="0">
              <a:latin typeface="Calibri" pitchFamily="34" charset="0"/>
              <a:cs typeface="Calibri" pitchFamily="34" charset="0"/>
            </a:endParaRPr>
          </a:p>
          <a:p>
            <a:pPr lvl="1">
              <a:lnSpc>
                <a:spcPct val="90000"/>
              </a:lnSpc>
            </a:pPr>
            <a:endParaRPr lang="en-IN"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lvl="1">
              <a:lnSpc>
                <a:spcPct val="90000"/>
              </a:lnSpc>
            </a:pPr>
            <a:endParaRPr lang="en-US" sz="1700" dirty="0">
              <a:latin typeface="Calibri" pitchFamily="34" charset="0"/>
              <a:cs typeface="Calibri" pitchFamily="34" charset="0"/>
            </a:endParaRPr>
          </a:p>
          <a:p>
            <a:pPr>
              <a:lnSpc>
                <a:spcPct val="90000"/>
              </a:lnSpc>
            </a:pPr>
            <a:endParaRPr lang="en-US" sz="1700" b="1" u="sng" dirty="0">
              <a:latin typeface="Calibri" pitchFamily="34" charset="0"/>
              <a:cs typeface="Calibri" pitchFamily="34" charset="0"/>
            </a:endParaRPr>
          </a:p>
          <a:p>
            <a:pPr marL="0" indent="0">
              <a:lnSpc>
                <a:spcPct val="90000"/>
              </a:lnSpc>
              <a:buNone/>
            </a:pPr>
            <a:endParaRPr lang="en-US" sz="1700" b="1" u="sng" dirty="0">
              <a:latin typeface="Calibri" pitchFamily="34" charset="0"/>
              <a:cs typeface="Calibri" pitchFamily="34" charset="0"/>
            </a:endParaRPr>
          </a:p>
          <a:p>
            <a:pPr marL="457200" lvl="1" indent="0">
              <a:lnSpc>
                <a:spcPct val="90000"/>
              </a:lnSpc>
              <a:buNone/>
            </a:pPr>
            <a:endParaRPr lang="en-US" sz="1700" dirty="0">
              <a:latin typeface="Calibri" pitchFamily="34" charset="0"/>
              <a:cs typeface="Calibri" pitchFamily="34" charset="0"/>
            </a:endParaRPr>
          </a:p>
        </p:txBody>
      </p:sp>
      <p:pic>
        <p:nvPicPr>
          <p:cNvPr id="5" name="Picture 4" descr="Table&#10;&#10;Description automatically generated">
            <a:extLst>
              <a:ext uri="{FF2B5EF4-FFF2-40B4-BE49-F238E27FC236}">
                <a16:creationId xmlns:a16="http://schemas.microsoft.com/office/drawing/2014/main" id="{F9D4671A-AB4C-3AA5-F197-8B64131F21A6}"/>
              </a:ext>
            </a:extLst>
          </p:cNvPr>
          <p:cNvPicPr>
            <a:picLocks noChangeAspect="1"/>
          </p:cNvPicPr>
          <p:nvPr/>
        </p:nvPicPr>
        <p:blipFill>
          <a:blip r:embed="rId2"/>
          <a:stretch>
            <a:fillRect/>
          </a:stretch>
        </p:blipFill>
        <p:spPr>
          <a:xfrm>
            <a:off x="5122076" y="1099931"/>
            <a:ext cx="6802452" cy="165436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700AF6A1-19D0-1CD7-5CD0-E79909638786}"/>
              </a:ext>
            </a:extLst>
          </p:cNvPr>
          <p:cNvPicPr>
            <a:picLocks noChangeAspect="1"/>
          </p:cNvPicPr>
          <p:nvPr/>
        </p:nvPicPr>
        <p:blipFill>
          <a:blip r:embed="rId3"/>
          <a:stretch>
            <a:fillRect/>
          </a:stretch>
        </p:blipFill>
        <p:spPr>
          <a:xfrm>
            <a:off x="445477" y="3029660"/>
            <a:ext cx="6229779" cy="3689394"/>
          </a:xfrm>
          <a:prstGeom prst="rect">
            <a:avLst/>
          </a:prstGeom>
        </p:spPr>
      </p:pic>
      <p:sp>
        <p:nvSpPr>
          <p:cNvPr id="8" name="Rectangle 7">
            <a:extLst>
              <a:ext uri="{FF2B5EF4-FFF2-40B4-BE49-F238E27FC236}">
                <a16:creationId xmlns:a16="http://schemas.microsoft.com/office/drawing/2014/main" id="{DED7963C-801D-6623-BD2E-91078B7AC2EC}"/>
              </a:ext>
            </a:extLst>
          </p:cNvPr>
          <p:cNvSpPr/>
          <p:nvPr/>
        </p:nvSpPr>
        <p:spPr>
          <a:xfrm>
            <a:off x="6940979" y="4075677"/>
            <a:ext cx="4539821" cy="895630"/>
          </a:xfrm>
          <a:prstGeom prst="rect">
            <a:avLst/>
          </a:prstGeom>
        </p:spPr>
        <p:txBody>
          <a:bodyPr wrap="square">
            <a:spAutoFit/>
          </a:bodyPr>
          <a:lstStyle/>
          <a:p>
            <a:pPr marL="342900" indent="-342900">
              <a:lnSpc>
                <a:spcPct val="90000"/>
              </a:lnSpc>
              <a:spcBef>
                <a:spcPct val="20000"/>
              </a:spcBef>
              <a:buFont typeface="Arial"/>
              <a:buChar char="•"/>
            </a:pPr>
            <a:r>
              <a:rPr lang="en-US" b="1" u="sng" dirty="0">
                <a:latin typeface="Calibri" pitchFamily="34" charset="0"/>
                <a:cs typeface="Calibri" pitchFamily="34" charset="0"/>
              </a:rPr>
              <a:t>Feature Scaling:</a:t>
            </a:r>
          </a:p>
          <a:p>
            <a:pPr marL="742950" lvl="1" indent="-285750">
              <a:lnSpc>
                <a:spcPct val="90000"/>
              </a:lnSpc>
              <a:spcBef>
                <a:spcPct val="20000"/>
              </a:spcBef>
              <a:buFont typeface="Arial"/>
              <a:buChar char="–"/>
            </a:pPr>
            <a:r>
              <a:rPr lang="en-IN" dirty="0" err="1">
                <a:latin typeface="Calibri" pitchFamily="34" charset="0"/>
                <a:cs typeface="Calibri" pitchFamily="34" charset="0"/>
              </a:rPr>
              <a:t>MinMaxScaler</a:t>
            </a:r>
            <a:r>
              <a:rPr lang="en-IN" dirty="0">
                <a:latin typeface="Calibri" pitchFamily="34" charset="0"/>
                <a:cs typeface="Calibri" pitchFamily="34" charset="0"/>
              </a:rPr>
              <a:t>() has been already applied to all the numerical features.</a:t>
            </a:r>
          </a:p>
        </p:txBody>
      </p:sp>
    </p:spTree>
    <p:extLst>
      <p:ext uri="{BB962C8B-B14F-4D97-AF65-F5344CB8AC3E}">
        <p14:creationId xmlns:p14="http://schemas.microsoft.com/office/powerpoint/2010/main" val="1014841247"/>
      </p:ext>
    </p:extLst>
  </p:cSld>
  <p:clrMapOvr>
    <a:masterClrMapping/>
  </p:clrMapOvr>
  <p:transition>
    <p:fade/>
  </p:transition>
</p:sld>
</file>

<file path=ppt/theme/theme1.xml><?xml version="1.0" encoding="utf-8"?>
<a:theme xmlns:a="http://schemas.openxmlformats.org/drawingml/2006/main" name="UW_Foster_Template(08)">
  <a:themeElements>
    <a:clrScheme name="Custom 6">
      <a:dk1>
        <a:srgbClr val="000000"/>
      </a:dk1>
      <a:lt1>
        <a:sysClr val="window" lastClr="FFFFFF"/>
      </a:lt1>
      <a:dk2>
        <a:srgbClr val="000000"/>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ImageCreateDate xmlns="http://schemas.microsoft.com/sharepoint/v3/fields" xsi:nil="true"/>
    <Foster_x0020_Site_x0020_Scope xmlns="c1357e76-0b28-4e31-8ecb-359ee2fb89b8">Intranet</Foster_x0020_Site_x0020_Scope>
    <Foster_x0020_Permission_x0020_Form xmlns="c1357e76-0b28-4e31-8ecb-359ee2fb89b8" xsi:nil="true"/>
    <This_x0020_needs_x0020_to_x0020_be_x0020_set_x0020_to_x0020_identify_x0020_the_x0020_intended_x0020_use_x0020_of_x0020_this_x0020_image._x0020__x0020_Examples_x0020_would_x0020_be_x0020__x0022_Homepage_x0022__x0020_or_x0020__x0022_Program_x0020_Center_x0022_._x0020__x0020_Please_x0020_contact_x0020_your_x0020_site_x0020_admin_x0020_to_x0020_have_x0020_more_x0020_choices_x0020_made_x0020_available. xmlns="c1357e76-0b28-4e31-8ecb-359ee2fb89b8" xsi:nil="true"/>
    <Page_x0020_Location xmlns="c1357e76-0b28-4e31-8ecb-359ee2fb89b8">Brand</Page_x0020_Location>
    <Caption xmlns="c1357e76-0b28-4e31-8ecb-359ee2fb89b8" xsi:nil="true"/>
    <Source_x0020_Image xmlns="c1357e76-0b28-4e31-8ecb-359ee2fb89b8" xsi:nil="true"/>
    <Comment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Foster Image" ma:contentTypeID="0x010102007168C1E504710C418BCBC103E95F2EC9002BFA95CAE2C1FE4F91846C011935C9C0" ma:contentTypeVersion="10" ma:contentTypeDescription="Base image type that can include permission forms and be linked to a parent image for DRM meta data." ma:contentTypeScope="" ma:versionID="9d9c219a85f35f1b0368cb1a9e670a21">
  <xsd:schema xmlns:xsd="http://www.w3.org/2001/XMLSchema" xmlns:p="http://schemas.microsoft.com/office/2006/metadata/properties" xmlns:ns1="http://schemas.microsoft.com/sharepoint/v3" xmlns:ns2="c1357e76-0b28-4e31-8ecb-359ee2fb89b8" xmlns:ns3="http://schemas.microsoft.com/sharepoint/v3/fields" targetNamespace="http://schemas.microsoft.com/office/2006/metadata/properties" ma:root="true" ma:fieldsID="16942638d2c92723e9d52594fe8ce8fd" ns1:_="" ns2:_="" ns3:_="">
    <xsd:import namespace="http://schemas.microsoft.com/sharepoint/v3"/>
    <xsd:import namespace="c1357e76-0b28-4e31-8ecb-359ee2fb89b8"/>
    <xsd:import namespace="http://schemas.microsoft.com/sharepoint/v3/fields"/>
    <xsd:element name="properties">
      <xsd:complexType>
        <xsd:sequence>
          <xsd:element name="documentManagement">
            <xsd:complexType>
              <xsd:all>
                <xsd:element ref="ns2:Foster_x0020_Site_x0020_Scope" minOccurs="0"/>
                <xsd:element ref="ns2:Page_x0020_Location" minOccurs="0"/>
                <xsd:element ref="ns2:Source_x0020_Image" minOccurs="0"/>
                <xsd:element ref="ns2:Foster_x0020_Permission_x0020_Form" minOccurs="0"/>
                <xsd:element ref="ns2:Caption" minOccurs="0"/>
                <xsd:element ref="ns3:ImageCreateDate" minOccurs="0"/>
                <xsd:element ref="ns1:Comments" minOccurs="0"/>
                <xsd:element ref="ns2:This_x0020_needs_x0020_to_x0020_be_x0020_set_x0020_to_x0020_identify_x0020_the_x0020_intended_x0020_use_x0020_of_x0020_this_x0020_image._x0020__x0020_Examples_x0020_would_x0020_be_x0020__x0022_Homepage_x0022__x0020_or_x0020__x0022_Program_x0020_Center_x0022_._x0020__x0020_Please_x0020_contact_x0020_your_x0020_site_x0020_admin_x0020_to_x0020_have_x0020_more_x0020_choices_x0020_made_x0020_available." minOccurs="0"/>
                <xsd:element ref="ns3:ImageWidth" minOccurs="0"/>
                <xsd:element ref="ns3:ImageHeight"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Comments" ma:index="9" nillable="true" ma:displayName="Comments" ma:internalName="Comments">
      <xsd:simpleType>
        <xsd:restriction base="dms:Note"/>
      </xsd:simpleType>
    </xsd:element>
  </xsd:schema>
  <xsd:schema xmlns:xsd="http://www.w3.org/2001/XMLSchema" xmlns:dms="http://schemas.microsoft.com/office/2006/documentManagement/types" targetNamespace="c1357e76-0b28-4e31-8ecb-359ee2fb89b8" elementFormDefault="qualified">
    <xsd:import namespace="http://schemas.microsoft.com/office/2006/documentManagement/types"/>
    <xsd:element name="Foster_x0020_Site_x0020_Scope" ma:index="2" nillable="true" ma:displayName="Foster Site Scope" ma:default="Intranet" ma:description="Choose &quot;Internet&quot; when this content should only show on the public facing sites.  Choose &quot;Intranet&quot; when it should only show on the foster Intranet.  Or choose &quot;Both&quot;" ma:format="Dropdown" ma:internalName="Foster_x0020_Site_x0020_Scope" ma:readOnly="false">
      <xsd:simpleType>
        <xsd:restriction base="dms:Choice">
          <xsd:enumeration value="Intranet"/>
          <xsd:enumeration value="Internet"/>
          <xsd:enumeration value="Both"/>
        </xsd:restriction>
      </xsd:simpleType>
    </xsd:element>
    <xsd:element name="Page_x0020_Location" ma:index="3" nillable="true" ma:displayName="Page Location" ma:default="Brand" ma:description="This needs to be set to identify the intended use of this image.  Examples would be &quot;Homepage&quot; or &quot;Program Center&quot;.  Please contact your site admin to have more choices made available." ma:format="Dropdown" ma:internalName="Page_x0020_Location">
      <xsd:simpleType>
        <xsd:restriction base="dms:Choice">
          <xsd:enumeration value="Brand"/>
          <xsd:enumeration value="Community"/>
          <xsd:enumeration value="Events"/>
          <xsd:enumeration value="Foster"/>
          <xsd:enumeration value="News"/>
          <xsd:enumeration value="Resources"/>
          <xsd:enumeration value="Source Image"/>
        </xsd:restriction>
      </xsd:simpleType>
    </xsd:element>
    <xsd:element name="Source_x0020_Image" ma:index="4" nillable="true" ma:displayName="Source Image" ma:description="If this image is an offspring of another image then please choose it's parent image here.  If you do this, then all of the digital rights information can be maintained at the source vs. each of it's offspring and DO NOT CONTINUE WITH THE REST OF THIS FORM." ma:list="4df537af-dc34-46d0-8cd8-8fecc12535e4" ma:internalName="Source_x0020_Image" ma:showField="Source_x0020_Image_x0020_Referrer" ma:web="c1357e76-0b28-4e31-8ecb-359ee2fb89b8">
      <xsd:simpleType>
        <xsd:restriction base="dms:Lookup"/>
      </xsd:simpleType>
    </xsd:element>
    <xsd:element name="Foster_x0020_Permission_x0020_Form" ma:index="5" nillable="true" ma:displayName="Foster Permission Form" ma:description="Select the form that details digital rights the Foster School has regarding use of this image.  Make sure you upload the document first to the &quot;Site Documents&quot; library." ma:list="ef214259-1bbf-4696-b8f4-9c398e796a81" ma:internalName="Foster_x0020_Permission_x0020_Form" ma:showField="Title" ma:web="c1357e76-0b28-4e31-8ecb-359ee2fb89b8">
      <xsd:simpleType>
        <xsd:restriction base="dms:Lookup"/>
      </xsd:simpleType>
    </xsd:element>
    <xsd:element name="Caption" ma:index="6" nillable="true" ma:displayName="Caption" ma:description="Caption for images." ma:internalName="Caption">
      <xsd:simpleType>
        <xsd:restriction base="dms:Text">
          <xsd:maxLength value="255"/>
        </xsd:restriction>
      </xsd:simpleType>
    </xsd:element>
    <xsd:element name="This_x0020_needs_x0020_to_x0020_be_x0020_set_x0020_to_x0020_identify_x0020_the_x0020_intended_x0020_use_x0020_of_x0020_this_x0020_image._x0020__x0020_Examples_x0020_would_x0020_be_x0020__x0022_Homepage_x0022__x0020_or_x0020__x0022_Program_x0020_Center_x0022_._x0020__x0020_Please_x0020_contact_x0020_your_x0020_site_x0020_admin_x0020_to_x0020_have_x0020_more_x0020_choices_x0020_made_x0020_available." ma:index="11" nillable="true" ma:displayName="Photo Identification" ma:description="Enter the names of individuals in this photo from top left to right." ma:internalName="This_x0020_needs_x0020_to_x0020_be_x0020_set_x0020_to_x0020_identify_x0020_the_x0020_intended_x0020_use_x0020_of_x0020_this_x0020_image_x002e__x0020__x0020_Examples_x0020_would_x0020_be_x0020__x0022_Homepage_x0022__x0020_or_x0020__x0022_Program_x0020_Center_x0022__x002e__x0020__x0020_Please_x0020_contact_x0020_your_x0020_site_x0020_admin_x0020_to_x0020_have_x0020_more_x0020_choices_x0020_made_x0020_available_x002e_">
      <xsd:simpleType>
        <xsd:restriction base="dms:Note"/>
      </xsd:simpleType>
    </xsd:element>
  </xsd:schema>
  <xsd:schema xmlns:xsd="http://www.w3.org/2001/XMLSchema" xmlns:dms="http://schemas.microsoft.com/office/2006/documentManagement/types" targetNamespace="http://schemas.microsoft.com/sharepoint/v3/fields" elementFormDefault="qualified">
    <xsd:import namespace="http://schemas.microsoft.com/office/2006/documentManagement/types"/>
    <xsd:element name="ImageCreateDate" ma:index="8" nillable="true" ma:displayName="Date Picture Taken" ma:format="DateTime" ma:hidden="true" ma:internalName="ImageCreateDate">
      <xsd:simpleType>
        <xsd:restriction base="dms:DateTime"/>
      </xsd:simpleType>
    </xsd:element>
    <xsd:element name="ImageWidth" ma:index="13" nillable="true" ma:displayName="Picture Width" ma:internalName="ImageWidth0" ma:readOnly="true">
      <xsd:simpleType>
        <xsd:restriction base="dms:Unknown"/>
      </xsd:simpleType>
    </xsd:element>
    <xsd:element name="ImageHeight" ma:index="17" nillable="true" ma:displayName="Picture Height" ma:internalName="ImageHeight0"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4" ma:displayName="Content Type"/>
        <xsd:element ref="dc:title" minOccurs="0" maxOccurs="1" ma:index="1" ma:displayName="Title"/>
        <xsd:element ref="dc:subject" minOccurs="0" maxOccurs="1"/>
        <xsd:element ref="dc:description" minOccurs="0" maxOccurs="1"/>
        <xsd:element name="keywords" minOccurs="0" maxOccurs="1" type="xsd:string" ma:index="10"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DAFC1B-31FF-49F7-BC35-15A9AFE4184F}">
  <ds:schemaRefs>
    <ds:schemaRef ds:uri="http://schemas.microsoft.com/office/2006/documentManagement/types"/>
    <ds:schemaRef ds:uri="http://purl.org/dc/elements/1.1/"/>
    <ds:schemaRef ds:uri="c1357e76-0b28-4e31-8ecb-359ee2fb89b8"/>
    <ds:schemaRef ds:uri="http://schemas.openxmlformats.org/package/2006/metadata/core-properties"/>
    <ds:schemaRef ds:uri="http://schemas.microsoft.com/office/2006/metadata/properties"/>
    <ds:schemaRef ds:uri="http://purl.org/dc/terms/"/>
    <ds:schemaRef ds:uri="http://schemas.microsoft.com/sharepoint/v3"/>
    <ds:schemaRef ds:uri="http://schemas.microsoft.com/sharepoint/v3/fields"/>
    <ds:schemaRef ds:uri="http://www.w3.org/XML/1998/namespace"/>
    <ds:schemaRef ds:uri="http://purl.org/dc/dcmitype/"/>
  </ds:schemaRefs>
</ds:datastoreItem>
</file>

<file path=customXml/itemProps2.xml><?xml version="1.0" encoding="utf-8"?>
<ds:datastoreItem xmlns:ds="http://schemas.openxmlformats.org/officeDocument/2006/customXml" ds:itemID="{C2EAB234-AF9C-4BB5-A3E6-29DF863A0E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1357e76-0b28-4e31-8ecb-359ee2fb89b8"/>
    <ds:schemaRef ds:uri="http://schemas.microsoft.com/sharepoint/v3/fields"/>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F6C7C5DA-51D2-4E98-A49B-2B276FCC4CE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UW_Foster_Template(08)</Template>
  <TotalTime>7409</TotalTime>
  <Words>1630</Words>
  <Application>Microsoft Macintosh PowerPoint</Application>
  <PresentationFormat>Widescreen</PresentationFormat>
  <Paragraphs>222</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Arial Rounded MT Bold</vt:lpstr>
      <vt:lpstr>Calibri</vt:lpstr>
      <vt:lpstr>Times New Roman</vt:lpstr>
      <vt:lpstr>Wingdings</vt:lpstr>
      <vt:lpstr>UW_Foster_Template(08)</vt:lpstr>
      <vt:lpstr>Applied Machine Learning - Group Project   CREDIT CARD DEFAULTER CLASSIFICATION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COMPARISON</vt:lpstr>
      <vt:lpstr>PowerPoint Presentation</vt:lpstr>
      <vt:lpstr>PowerPoint Presentation</vt:lpstr>
      <vt:lpstr>PowerPoint Presentation</vt:lpstr>
    </vt:vector>
  </TitlesOfParts>
  <Company>University of Washington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 white Arial Bold Minimum size 32 point</dc:title>
  <dc:creator>marcomst</dc:creator>
  <cp:keywords/>
  <cp:lastModifiedBy>Bonam, Sindhuri</cp:lastModifiedBy>
  <cp:revision>107</cp:revision>
  <dcterms:created xsi:type="dcterms:W3CDTF">2010-05-12T23:42:44Z</dcterms:created>
  <dcterms:modified xsi:type="dcterms:W3CDTF">2022-04-26T19:32:03Z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0x010102007168C1E504710C418BCBC103E95F2EC9002BFA95CAE2C1FE4F91846C011935C9C0</vt:lpwstr>
  </property>
</Properties>
</file>